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9" r:id="rId3"/>
    <p:sldId id="338" r:id="rId4"/>
    <p:sldId id="341" r:id="rId5"/>
    <p:sldId id="342" r:id="rId6"/>
    <p:sldId id="339" r:id="rId7"/>
    <p:sldId id="308" r:id="rId8"/>
    <p:sldId id="312" r:id="rId9"/>
    <p:sldId id="313" r:id="rId10"/>
    <p:sldId id="300" r:id="rId11"/>
    <p:sldId id="306" r:id="rId12"/>
    <p:sldId id="307" r:id="rId13"/>
    <p:sldId id="259" r:id="rId14"/>
    <p:sldId id="258" r:id="rId15"/>
    <p:sldId id="261" r:id="rId16"/>
    <p:sldId id="260" r:id="rId17"/>
    <p:sldId id="290" r:id="rId18"/>
    <p:sldId id="291" r:id="rId19"/>
    <p:sldId id="315" r:id="rId20"/>
    <p:sldId id="316" r:id="rId21"/>
    <p:sldId id="263" r:id="rId22"/>
    <p:sldId id="294" r:id="rId23"/>
    <p:sldId id="269" r:id="rId24"/>
    <p:sldId id="295" r:id="rId25"/>
    <p:sldId id="314" r:id="rId26"/>
    <p:sldId id="272" r:id="rId27"/>
    <p:sldId id="273" r:id="rId28"/>
    <p:sldId id="271" r:id="rId29"/>
    <p:sldId id="297" r:id="rId30"/>
    <p:sldId id="296" r:id="rId31"/>
    <p:sldId id="283" r:id="rId32"/>
    <p:sldId id="282" r:id="rId33"/>
    <p:sldId id="302" r:id="rId34"/>
    <p:sldId id="301" r:id="rId3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834" autoAdjust="0"/>
  </p:normalViewPr>
  <p:slideViewPr>
    <p:cSldViewPr>
      <p:cViewPr varScale="1">
        <p:scale>
          <a:sx n="95" d="100"/>
          <a:sy n="95" d="100"/>
        </p:scale>
        <p:origin x="-10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14"/>
    </p:cViewPr>
  </p:sorterViewPr>
  <p:notesViewPr>
    <p:cSldViewPr>
      <p:cViewPr varScale="1">
        <p:scale>
          <a:sx n="66" d="100"/>
          <a:sy n="66" d="100"/>
        </p:scale>
        <p:origin x="-311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7%20Vaio\Desktop\Test%20Plot%20Stuff\Ben%20Carpenter\Carpenter%20Study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Stalk Test Ruslts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101 Test Taken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Sheet1!$C$40:$C$42</c:f>
              <c:strCache>
                <c:ptCount val="3"/>
                <c:pt idx="0">
                  <c:v>Low</c:v>
                </c:pt>
                <c:pt idx="1">
                  <c:v>Optimal</c:v>
                </c:pt>
                <c:pt idx="2">
                  <c:v>Excess</c:v>
                </c:pt>
              </c:strCache>
            </c:strRef>
          </c:cat>
          <c:val>
            <c:numRef>
              <c:f>Sheet1!$D$40:$D$42</c:f>
              <c:numCache>
                <c:formatCode>General</c:formatCode>
                <c:ptCount val="3"/>
                <c:pt idx="0">
                  <c:v>38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955136"/>
        <c:axId val="34940032"/>
        <c:axId val="0"/>
      </c:bar3DChart>
      <c:catAx>
        <c:axId val="909551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940032"/>
        <c:crosses val="autoZero"/>
        <c:auto val="1"/>
        <c:lblAlgn val="ctr"/>
        <c:lblOffset val="100"/>
        <c:noMultiLvlLbl val="0"/>
      </c:catAx>
      <c:valAx>
        <c:axId val="3494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95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EGA N Serve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Check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Sheet1!$C$3:$C$13</c:f>
              <c:strCache>
                <c:ptCount val="11"/>
                <c:pt idx="0">
                  <c:v>N Serve</c:v>
                </c:pt>
                <c:pt idx="1">
                  <c:v>Check</c:v>
                </c:pt>
                <c:pt idx="2">
                  <c:v>N Serve</c:v>
                </c:pt>
                <c:pt idx="3">
                  <c:v>Check</c:v>
                </c:pt>
                <c:pt idx="4">
                  <c:v>N Serve</c:v>
                </c:pt>
                <c:pt idx="5">
                  <c:v>Check</c:v>
                </c:pt>
                <c:pt idx="6">
                  <c:v>N Serve</c:v>
                </c:pt>
                <c:pt idx="7">
                  <c:v>Check</c:v>
                </c:pt>
                <c:pt idx="8">
                  <c:v>N Serve</c:v>
                </c:pt>
                <c:pt idx="9">
                  <c:v>Check</c:v>
                </c:pt>
                <c:pt idx="10">
                  <c:v>N Serve</c:v>
                </c:pt>
              </c:strCache>
            </c:strRef>
          </c:cat>
          <c:val>
            <c:numRef>
              <c:f>Sheet1!$D$3:$D$13</c:f>
              <c:numCache>
                <c:formatCode>General</c:formatCode>
                <c:ptCount val="11"/>
                <c:pt idx="0">
                  <c:v>160.78</c:v>
                </c:pt>
                <c:pt idx="2">
                  <c:v>177.86</c:v>
                </c:pt>
                <c:pt idx="4">
                  <c:v>160.22</c:v>
                </c:pt>
                <c:pt idx="6">
                  <c:v>144.24</c:v>
                </c:pt>
                <c:pt idx="8">
                  <c:v>148.44</c:v>
                </c:pt>
                <c:pt idx="10">
                  <c:v>156.66</c:v>
                </c:pt>
              </c:numCache>
            </c:numRef>
          </c:val>
        </c:ser>
        <c:ser>
          <c:idx val="1"/>
          <c:order val="1"/>
          <c:tx>
            <c:v>N Serve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Sheet1!$C$3:$C$13</c:f>
              <c:strCache>
                <c:ptCount val="11"/>
                <c:pt idx="0">
                  <c:v>N Serve</c:v>
                </c:pt>
                <c:pt idx="1">
                  <c:v>Check</c:v>
                </c:pt>
                <c:pt idx="2">
                  <c:v>N Serve</c:v>
                </c:pt>
                <c:pt idx="3">
                  <c:v>Check</c:v>
                </c:pt>
                <c:pt idx="4">
                  <c:v>N Serve</c:v>
                </c:pt>
                <c:pt idx="5">
                  <c:v>Check</c:v>
                </c:pt>
                <c:pt idx="6">
                  <c:v>N Serve</c:v>
                </c:pt>
                <c:pt idx="7">
                  <c:v>Check</c:v>
                </c:pt>
                <c:pt idx="8">
                  <c:v>N Serve</c:v>
                </c:pt>
                <c:pt idx="9">
                  <c:v>Check</c:v>
                </c:pt>
                <c:pt idx="10">
                  <c:v>N Serve</c:v>
                </c:pt>
              </c:strCache>
            </c:strRef>
          </c:cat>
          <c:val>
            <c:numRef>
              <c:f>Sheet1!$E$3:$E$13</c:f>
              <c:numCache>
                <c:formatCode>General</c:formatCode>
                <c:ptCount val="11"/>
                <c:pt idx="1">
                  <c:v>155.91999999999999</c:v>
                </c:pt>
                <c:pt idx="3">
                  <c:v>164.09</c:v>
                </c:pt>
                <c:pt idx="5">
                  <c:v>160.30000000000001</c:v>
                </c:pt>
                <c:pt idx="7">
                  <c:v>147</c:v>
                </c:pt>
                <c:pt idx="9">
                  <c:v>168.64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243712"/>
        <c:axId val="120245248"/>
        <c:axId val="0"/>
      </c:bar3DChart>
      <c:catAx>
        <c:axId val="12024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245248"/>
        <c:crosses val="autoZero"/>
        <c:auto val="1"/>
        <c:lblAlgn val="ctr"/>
        <c:lblOffset val="100"/>
        <c:noMultiLvlLbl val="0"/>
      </c:catAx>
      <c:valAx>
        <c:axId val="12024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243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Kitty Kurtis N Serve Summary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Sheet1!$A$9:$A$10</c:f>
              <c:strCache>
                <c:ptCount val="2"/>
                <c:pt idx="0">
                  <c:v>Check Ave</c:v>
                </c:pt>
                <c:pt idx="1">
                  <c:v>Nserve Ave</c:v>
                </c:pt>
              </c:strCache>
            </c:strRef>
          </c:cat>
          <c:val>
            <c:numRef>
              <c:f>Sheet1!$B$9:$B$10</c:f>
              <c:numCache>
                <c:formatCode>0.00</c:formatCode>
                <c:ptCount val="2"/>
                <c:pt idx="0">
                  <c:v>60.795546029062514</c:v>
                </c:pt>
                <c:pt idx="1">
                  <c:v>62.294962363643684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271616"/>
        <c:axId val="120273152"/>
        <c:axId val="0"/>
      </c:bar3DChart>
      <c:catAx>
        <c:axId val="12027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273152"/>
        <c:crosses val="autoZero"/>
        <c:auto val="1"/>
        <c:lblAlgn val="ctr"/>
        <c:lblOffset val="100"/>
        <c:noMultiLvlLbl val="0"/>
      </c:catAx>
      <c:valAx>
        <c:axId val="120273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027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Kitty Kurtis N Serve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v>Check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Check</c:v>
                </c:pt>
                <c:pt idx="1">
                  <c:v>Nserve</c:v>
                </c:pt>
                <c:pt idx="2">
                  <c:v>Check</c:v>
                </c:pt>
                <c:pt idx="3">
                  <c:v>Nserve</c:v>
                </c:pt>
                <c:pt idx="4">
                  <c:v>Check</c:v>
                </c:pt>
                <c:pt idx="5">
                  <c:v>Nserve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0">
                  <c:v>60.398049752445367</c:v>
                </c:pt>
                <c:pt idx="2" formatCode="0.00">
                  <c:v>61.76035502958581</c:v>
                </c:pt>
                <c:pt idx="4" formatCode="0.00">
                  <c:v>60.228233305156387</c:v>
                </c:pt>
              </c:numCache>
            </c:numRef>
          </c:val>
        </c:ser>
        <c:ser>
          <c:idx val="1"/>
          <c:order val="1"/>
          <c:tx>
            <c:v>N Serve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Check</c:v>
                </c:pt>
                <c:pt idx="1">
                  <c:v>Nserve</c:v>
                </c:pt>
                <c:pt idx="2">
                  <c:v>Check</c:v>
                </c:pt>
                <c:pt idx="3">
                  <c:v>Nserve</c:v>
                </c:pt>
                <c:pt idx="4">
                  <c:v>Check</c:v>
                </c:pt>
                <c:pt idx="5">
                  <c:v>Nserve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1">
                  <c:v>73.10409370848933</c:v>
                </c:pt>
                <c:pt idx="3">
                  <c:v>56.08848569013405</c:v>
                </c:pt>
                <c:pt idx="5">
                  <c:v>57.692307692307686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948032"/>
        <c:axId val="119949568"/>
        <c:axId val="0"/>
      </c:bar3DChart>
      <c:catAx>
        <c:axId val="119948032"/>
        <c:scaling>
          <c:orientation val="minMax"/>
        </c:scaling>
        <c:delete val="0"/>
        <c:axPos val="l"/>
        <c:majorTickMark val="out"/>
        <c:minorTickMark val="none"/>
        <c:tickLblPos val="nextTo"/>
        <c:crossAx val="119949568"/>
        <c:crosses val="autoZero"/>
        <c:auto val="1"/>
        <c:lblAlgn val="ctr"/>
        <c:lblOffset val="100"/>
        <c:noMultiLvlLbl val="0"/>
      </c:catAx>
      <c:valAx>
        <c:axId val="119949568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1994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Troy Vandencushe N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Tipton North</c:v>
                </c:pt>
              </c:strCache>
            </c:strRef>
          </c:tx>
          <c:invertIfNegative val="0"/>
          <c:cat>
            <c:strRef>
              <c:f>Sheet1!$D$2:$D$9</c:f>
              <c:strCache>
                <c:ptCount val="8"/>
                <c:pt idx="0">
                  <c:v>190 #</c:v>
                </c:pt>
                <c:pt idx="1">
                  <c:v>170#</c:v>
                </c:pt>
                <c:pt idx="2">
                  <c:v>150#</c:v>
                </c:pt>
                <c:pt idx="5">
                  <c:v>190#</c:v>
                </c:pt>
                <c:pt idx="6">
                  <c:v>180#</c:v>
                </c:pt>
                <c:pt idx="7">
                  <c:v>165#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139</c:v>
                </c:pt>
                <c:pt idx="1">
                  <c:v>136</c:v>
                </c:pt>
                <c:pt idx="2">
                  <c:v>126</c:v>
                </c:pt>
                <c:pt idx="4">
                  <c:v>0</c:v>
                </c:pt>
                <c:pt idx="5">
                  <c:v>205</c:v>
                </c:pt>
                <c:pt idx="6">
                  <c:v>212</c:v>
                </c:pt>
                <c:pt idx="7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971200"/>
        <c:axId val="119985280"/>
        <c:axId val="0"/>
      </c:bar3DChart>
      <c:catAx>
        <c:axId val="119971200"/>
        <c:scaling>
          <c:orientation val="minMax"/>
        </c:scaling>
        <c:delete val="0"/>
        <c:axPos val="l"/>
        <c:majorTickMark val="out"/>
        <c:minorTickMark val="none"/>
        <c:tickLblPos val="nextTo"/>
        <c:crossAx val="119985280"/>
        <c:crosses val="autoZero"/>
        <c:auto val="1"/>
        <c:lblAlgn val="ctr"/>
        <c:lblOffset val="100"/>
        <c:noMultiLvlLbl val="0"/>
      </c:catAx>
      <c:valAx>
        <c:axId val="1199852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Versum Farm</a:t>
                </a:r>
              </a:p>
            </c:rich>
          </c:tx>
          <c:layout>
            <c:manualLayout>
              <c:xMode val="edge"/>
              <c:yMode val="edge"/>
              <c:x val="0.72658048993875768"/>
              <c:y val="0.190554461942257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97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30599300087493"/>
          <c:y val="0.67758559346748326"/>
          <c:w val="0.19269400699912512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Dean McClenathen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Sheet1!$B$2:$D$2</c:f>
              <c:strCache>
                <c:ptCount val="3"/>
                <c:pt idx="0">
                  <c:v>120#</c:v>
                </c:pt>
                <c:pt idx="1">
                  <c:v>150#</c:v>
                </c:pt>
                <c:pt idx="2">
                  <c:v>180#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74.73</c:v>
                </c:pt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Sheet1!$B$2:$D$2</c:f>
              <c:strCache>
                <c:ptCount val="3"/>
                <c:pt idx="0">
                  <c:v>120#</c:v>
                </c:pt>
                <c:pt idx="1">
                  <c:v>150#</c:v>
                </c:pt>
                <c:pt idx="2">
                  <c:v>180#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1">
                  <c:v>78.48</c:v>
                </c:pt>
              </c:numCache>
            </c:numRef>
          </c:val>
        </c:ser>
        <c:ser>
          <c:idx val="2"/>
          <c:order val="2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Sheet1!$B$2:$D$2</c:f>
              <c:strCache>
                <c:ptCount val="3"/>
                <c:pt idx="0">
                  <c:v>120#</c:v>
                </c:pt>
                <c:pt idx="1">
                  <c:v>150#</c:v>
                </c:pt>
                <c:pt idx="2">
                  <c:v>180#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2">
                  <c:v>65.84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137216"/>
        <c:axId val="120138752"/>
        <c:axId val="0"/>
      </c:bar3DChart>
      <c:catAx>
        <c:axId val="12013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38752"/>
        <c:crosses val="autoZero"/>
        <c:auto val="1"/>
        <c:lblAlgn val="ctr"/>
        <c:lblOffset val="100"/>
        <c:noMultiLvlLbl val="0"/>
      </c:catAx>
      <c:valAx>
        <c:axId val="12013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13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EGA Rate Test</a:t>
            </a:r>
          </a:p>
        </c:rich>
      </c:tx>
      <c:layout>
        <c:manualLayout>
          <c:xMode val="edge"/>
          <c:yMode val="edge"/>
          <c:x val="0.40749999999999997"/>
          <c:y val="3.240740740740740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16907261592303"/>
          <c:y val="4.2025736366287536E-2"/>
          <c:w val="0.71702624671916015"/>
          <c:h val="0.81421660834062404"/>
        </c:manualLayout>
      </c:layout>
      <c:bar3DChart>
        <c:barDir val="col"/>
        <c:grouping val="clustered"/>
        <c:varyColors val="0"/>
        <c:ser>
          <c:idx val="0"/>
          <c:order val="0"/>
          <c:tx>
            <c:v>5.1 Bushels More on 50 lbs less N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Sheet1!$B$54:$C$54</c:f>
              <c:strCache>
                <c:ptCount val="2"/>
                <c:pt idx="0">
                  <c:v>160# N</c:v>
                </c:pt>
                <c:pt idx="1">
                  <c:v>210.3 # N</c:v>
                </c:pt>
              </c:strCache>
            </c:strRef>
          </c:cat>
          <c:val>
            <c:numRef>
              <c:f>Sheet1!$B$55:$C$55</c:f>
              <c:numCache>
                <c:formatCode>0.0</c:formatCode>
                <c:ptCount val="2"/>
                <c:pt idx="0">
                  <c:v>153.75</c:v>
                </c:pt>
                <c:pt idx="1">
                  <c:v>148.66666666666666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161024"/>
        <c:axId val="120162560"/>
        <c:axId val="0"/>
      </c:bar3DChart>
      <c:catAx>
        <c:axId val="12016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62560"/>
        <c:crosses val="autoZero"/>
        <c:auto val="1"/>
        <c:lblAlgn val="ctr"/>
        <c:lblOffset val="100"/>
        <c:noMultiLvlLbl val="0"/>
      </c:catAx>
      <c:valAx>
        <c:axId val="120162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16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9863994273443"/>
          <c:y val="0.2217804024496938"/>
          <c:w val="0.31301356080489939"/>
          <c:h val="0.139656605424321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EGA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160 lbs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Sheet1!$C$45:$C$51</c:f>
              <c:strCache>
                <c:ptCount val="7"/>
                <c:pt idx="0">
                  <c:v>160#</c:v>
                </c:pt>
                <c:pt idx="1">
                  <c:v>180#</c:v>
                </c:pt>
                <c:pt idx="2">
                  <c:v>160#</c:v>
                </c:pt>
                <c:pt idx="3">
                  <c:v>200#</c:v>
                </c:pt>
                <c:pt idx="4">
                  <c:v>160#</c:v>
                </c:pt>
                <c:pt idx="5">
                  <c:v>250#</c:v>
                </c:pt>
                <c:pt idx="6">
                  <c:v>160#</c:v>
                </c:pt>
              </c:strCache>
            </c:strRef>
          </c:cat>
          <c:val>
            <c:numRef>
              <c:f>Sheet1!$D$45:$D$51</c:f>
              <c:numCache>
                <c:formatCode>General</c:formatCode>
                <c:ptCount val="7"/>
                <c:pt idx="1">
                  <c:v>129</c:v>
                </c:pt>
                <c:pt idx="3">
                  <c:v>156</c:v>
                </c:pt>
                <c:pt idx="5">
                  <c:v>161</c:v>
                </c:pt>
              </c:numCache>
            </c:numRef>
          </c:val>
        </c:ser>
        <c:ser>
          <c:idx val="1"/>
          <c:order val="1"/>
          <c:tx>
            <c:v>160 Lbs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Sheet1!$C$45:$C$51</c:f>
              <c:strCache>
                <c:ptCount val="7"/>
                <c:pt idx="0">
                  <c:v>160#</c:v>
                </c:pt>
                <c:pt idx="1">
                  <c:v>180#</c:v>
                </c:pt>
                <c:pt idx="2">
                  <c:v>160#</c:v>
                </c:pt>
                <c:pt idx="3">
                  <c:v>200#</c:v>
                </c:pt>
                <c:pt idx="4">
                  <c:v>160#</c:v>
                </c:pt>
                <c:pt idx="5">
                  <c:v>250#</c:v>
                </c:pt>
                <c:pt idx="6">
                  <c:v>160#</c:v>
                </c:pt>
              </c:strCache>
            </c:strRef>
          </c:cat>
          <c:val>
            <c:numRef>
              <c:f>Sheet1!$E$45:$E$51</c:f>
              <c:numCache>
                <c:formatCode>General</c:formatCode>
                <c:ptCount val="7"/>
                <c:pt idx="0">
                  <c:v>133</c:v>
                </c:pt>
                <c:pt idx="2">
                  <c:v>137</c:v>
                </c:pt>
                <c:pt idx="4">
                  <c:v>173</c:v>
                </c:pt>
                <c:pt idx="6">
                  <c:v>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362112"/>
        <c:axId val="120363648"/>
        <c:axId val="0"/>
      </c:bar3DChart>
      <c:catAx>
        <c:axId val="12036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363648"/>
        <c:crosses val="autoZero"/>
        <c:auto val="1"/>
        <c:lblAlgn val="ctr"/>
        <c:lblOffset val="100"/>
        <c:noMultiLvlLbl val="0"/>
      </c:catAx>
      <c:valAx>
        <c:axId val="12036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36211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Robert Goetz Irragated Corn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v>4 Reolacations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Sheet1!$D$13:$E$13</c:f>
              <c:strCache>
                <c:ptCount val="2"/>
                <c:pt idx="0">
                  <c:v>160 N</c:v>
                </c:pt>
                <c:pt idx="1">
                  <c:v>200 N</c:v>
                </c:pt>
              </c:strCache>
            </c:strRef>
          </c:cat>
          <c:val>
            <c:numRef>
              <c:f>Sheet1!$D$14:$E$14</c:f>
              <c:numCache>
                <c:formatCode>0.00</c:formatCode>
                <c:ptCount val="2"/>
                <c:pt idx="0">
                  <c:v>206.90539513677814</c:v>
                </c:pt>
                <c:pt idx="1">
                  <c:v>199.64855623100303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066944"/>
        <c:axId val="134068480"/>
        <c:axId val="0"/>
      </c:bar3DChart>
      <c:catAx>
        <c:axId val="13406694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34068480"/>
        <c:crosses val="autoZero"/>
        <c:auto val="1"/>
        <c:lblAlgn val="ctr"/>
        <c:lblOffset val="100"/>
        <c:noMultiLvlLbl val="0"/>
      </c:catAx>
      <c:valAx>
        <c:axId val="134068480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3406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Robert Goetz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160 Lbs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Sheet1!$I$13:$I$20</c:f>
              <c:strCache>
                <c:ptCount val="8"/>
                <c:pt idx="0">
                  <c:v>160#</c:v>
                </c:pt>
                <c:pt idx="1">
                  <c:v>200#</c:v>
                </c:pt>
                <c:pt idx="2">
                  <c:v>160#</c:v>
                </c:pt>
                <c:pt idx="3">
                  <c:v>200#</c:v>
                </c:pt>
                <c:pt idx="4">
                  <c:v>160#</c:v>
                </c:pt>
                <c:pt idx="5">
                  <c:v>200#</c:v>
                </c:pt>
                <c:pt idx="6">
                  <c:v>160#</c:v>
                </c:pt>
                <c:pt idx="7">
                  <c:v>200#</c:v>
                </c:pt>
              </c:strCache>
            </c:strRef>
          </c:cat>
          <c:val>
            <c:numRef>
              <c:f>Sheet1!$J$13:$J$20</c:f>
              <c:numCache>
                <c:formatCode>General</c:formatCode>
                <c:ptCount val="8"/>
                <c:pt idx="0" formatCode="0.00">
                  <c:v>203.38145896656536</c:v>
                </c:pt>
                <c:pt idx="2" formatCode="0.00">
                  <c:v>202.81155015197569</c:v>
                </c:pt>
                <c:pt idx="4" formatCode="0.00">
                  <c:v>207.94072948328269</c:v>
                </c:pt>
                <c:pt idx="6" formatCode="0.00">
                  <c:v>213.48784194528875</c:v>
                </c:pt>
              </c:numCache>
            </c:numRef>
          </c:val>
        </c:ser>
        <c:ser>
          <c:idx val="1"/>
          <c:order val="1"/>
          <c:tx>
            <c:v>200 Lbs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Sheet1!$I$13:$I$20</c:f>
              <c:strCache>
                <c:ptCount val="8"/>
                <c:pt idx="0">
                  <c:v>160#</c:v>
                </c:pt>
                <c:pt idx="1">
                  <c:v>200#</c:v>
                </c:pt>
                <c:pt idx="2">
                  <c:v>160#</c:v>
                </c:pt>
                <c:pt idx="3">
                  <c:v>200#</c:v>
                </c:pt>
                <c:pt idx="4">
                  <c:v>160#</c:v>
                </c:pt>
                <c:pt idx="5">
                  <c:v>200#</c:v>
                </c:pt>
                <c:pt idx="6">
                  <c:v>160#</c:v>
                </c:pt>
                <c:pt idx="7">
                  <c:v>200#</c:v>
                </c:pt>
              </c:strCache>
            </c:strRef>
          </c:cat>
          <c:val>
            <c:numRef>
              <c:f>Sheet1!$K$13:$K$20</c:f>
              <c:numCache>
                <c:formatCode>0.00</c:formatCode>
                <c:ptCount val="8"/>
                <c:pt idx="1">
                  <c:v>196.84650455927053</c:v>
                </c:pt>
                <c:pt idx="3">
                  <c:v>196.12462006079028</c:v>
                </c:pt>
                <c:pt idx="5">
                  <c:v>203.38145896656536</c:v>
                </c:pt>
                <c:pt idx="7">
                  <c:v>202.24164133738603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141056"/>
        <c:axId val="134142592"/>
        <c:axId val="0"/>
      </c:bar3DChart>
      <c:catAx>
        <c:axId val="13414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42592"/>
        <c:crosses val="autoZero"/>
        <c:auto val="1"/>
        <c:lblAlgn val="ctr"/>
        <c:lblOffset val="100"/>
        <c:noMultiLvlLbl val="0"/>
      </c:catAx>
      <c:valAx>
        <c:axId val="1341425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414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Rick Ries Block Tests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Average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Sheet1!$B$6:$E$6</c:f>
              <c:strCache>
                <c:ptCount val="4"/>
                <c:pt idx="0">
                  <c:v>200#N</c:v>
                </c:pt>
                <c:pt idx="1">
                  <c:v>160#N</c:v>
                </c:pt>
                <c:pt idx="2">
                  <c:v>125# N</c:v>
                </c:pt>
                <c:pt idx="3">
                  <c:v>100#N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74.45</c:v>
                </c:pt>
                <c:pt idx="1">
                  <c:v>68.625</c:v>
                </c:pt>
                <c:pt idx="2">
                  <c:v>69.75</c:v>
                </c:pt>
                <c:pt idx="3">
                  <c:v>65.5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199936"/>
        <c:axId val="134209920"/>
        <c:axId val="0"/>
      </c:bar3DChart>
      <c:catAx>
        <c:axId val="13419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209920"/>
        <c:crosses val="autoZero"/>
        <c:auto val="1"/>
        <c:lblAlgn val="ctr"/>
        <c:lblOffset val="100"/>
        <c:noMultiLvlLbl val="0"/>
      </c:catAx>
      <c:valAx>
        <c:axId val="13420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19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Stalk Test Breakdown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Sheet1!$C$4:$E$4</c:f>
              <c:strCache>
                <c:ptCount val="3"/>
                <c:pt idx="0">
                  <c:v>NH3 Preplant</c:v>
                </c:pt>
                <c:pt idx="1">
                  <c:v>NH3 Sidedress</c:v>
                </c:pt>
                <c:pt idx="2">
                  <c:v>28% Sidress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Optmal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Sheet1!$C$4:$E$4</c:f>
              <c:strCache>
                <c:ptCount val="3"/>
                <c:pt idx="0">
                  <c:v>NH3 Preplant</c:v>
                </c:pt>
                <c:pt idx="1">
                  <c:v>NH3 Sidedress</c:v>
                </c:pt>
                <c:pt idx="2">
                  <c:v>28% Sidress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Excess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Sheet1!$C$4:$E$4</c:f>
              <c:strCache>
                <c:ptCount val="3"/>
                <c:pt idx="0">
                  <c:v>NH3 Preplant</c:v>
                </c:pt>
                <c:pt idx="1">
                  <c:v>NH3 Sidedress</c:v>
                </c:pt>
                <c:pt idx="2">
                  <c:v>28% Sidress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19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010048"/>
        <c:axId val="35011584"/>
        <c:axId val="0"/>
      </c:bar3DChart>
      <c:catAx>
        <c:axId val="3501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35011584"/>
        <c:crosses val="autoZero"/>
        <c:auto val="1"/>
        <c:lblAlgn val="ctr"/>
        <c:lblOffset val="100"/>
        <c:noMultiLvlLbl val="0"/>
      </c:catAx>
      <c:valAx>
        <c:axId val="350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1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Rick Ries 4 Reps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Block 1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200#N</c:v>
                </c:pt>
                <c:pt idx="1">
                  <c:v>160#N</c:v>
                </c:pt>
                <c:pt idx="2">
                  <c:v>125# N</c:v>
                </c:pt>
                <c:pt idx="3">
                  <c:v>100#N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75</c:v>
                </c:pt>
                <c:pt idx="1">
                  <c:v>74</c:v>
                </c:pt>
                <c:pt idx="2">
                  <c:v>76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Block 2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200#N</c:v>
                </c:pt>
                <c:pt idx="1">
                  <c:v>160#N</c:v>
                </c:pt>
                <c:pt idx="2">
                  <c:v>125# N</c:v>
                </c:pt>
                <c:pt idx="3">
                  <c:v>100#N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74</c:v>
                </c:pt>
                <c:pt idx="1">
                  <c:v>57</c:v>
                </c:pt>
                <c:pt idx="2">
                  <c:v>53</c:v>
                </c:pt>
                <c:pt idx="3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Block 3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200#N</c:v>
                </c:pt>
                <c:pt idx="1">
                  <c:v>160#N</c:v>
                </c:pt>
                <c:pt idx="2">
                  <c:v>125# N</c:v>
                </c:pt>
                <c:pt idx="3">
                  <c:v>100#N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75</c:v>
                </c:pt>
                <c:pt idx="1">
                  <c:v>67.5</c:v>
                </c:pt>
                <c:pt idx="2">
                  <c:v>72</c:v>
                </c:pt>
                <c:pt idx="3">
                  <c:v>63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Block 4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200#N</c:v>
                </c:pt>
                <c:pt idx="1">
                  <c:v>160#N</c:v>
                </c:pt>
                <c:pt idx="2">
                  <c:v>125# N</c:v>
                </c:pt>
                <c:pt idx="3">
                  <c:v>100#N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73.8</c:v>
                </c:pt>
                <c:pt idx="1">
                  <c:v>76</c:v>
                </c:pt>
                <c:pt idx="2">
                  <c:v>78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46560"/>
        <c:axId val="145348096"/>
        <c:axId val="0"/>
      </c:bar3DChart>
      <c:catAx>
        <c:axId val="145346560"/>
        <c:scaling>
          <c:orientation val="minMax"/>
        </c:scaling>
        <c:delete val="0"/>
        <c:axPos val="l"/>
        <c:majorTickMark val="out"/>
        <c:minorTickMark val="none"/>
        <c:tickLblPos val="nextTo"/>
        <c:crossAx val="145348096"/>
        <c:crosses val="autoZero"/>
        <c:auto val="1"/>
        <c:lblAlgn val="ctr"/>
        <c:lblOffset val="100"/>
        <c:noMultiLvlLbl val="0"/>
      </c:catAx>
      <c:valAx>
        <c:axId val="145348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5346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John Tuckerman Rate Summary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Sheet1!$B$6:$C$6</c:f>
              <c:strCache>
                <c:ptCount val="2"/>
                <c:pt idx="0">
                  <c:v>200 Lbs N</c:v>
                </c:pt>
                <c:pt idx="1">
                  <c:v>165 LBS N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134.25</c:v>
                </c:pt>
                <c:pt idx="1">
                  <c:v>134.75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90592"/>
        <c:axId val="76423936"/>
        <c:axId val="0"/>
      </c:bar3DChart>
      <c:catAx>
        <c:axId val="14539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6423936"/>
        <c:crosses val="autoZero"/>
        <c:auto val="1"/>
        <c:lblAlgn val="ctr"/>
        <c:lblOffset val="100"/>
        <c:noMultiLvlLbl val="0"/>
      </c:catAx>
      <c:valAx>
        <c:axId val="764239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539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John Tuckerman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 Lbs N</c:v>
                </c:pt>
              </c:strCache>
            </c:strRef>
          </c:tx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132</c:v>
                </c:pt>
                <c:pt idx="1">
                  <c:v>134</c:v>
                </c:pt>
                <c:pt idx="2">
                  <c:v>134</c:v>
                </c:pt>
                <c:pt idx="3">
                  <c:v>137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165 LBS N</c:v>
                </c:pt>
              </c:strCache>
            </c:strRef>
          </c:tx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131</c:v>
                </c:pt>
                <c:pt idx="1">
                  <c:v>136</c:v>
                </c:pt>
                <c:pt idx="2">
                  <c:v>139</c:v>
                </c:pt>
                <c:pt idx="3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454144"/>
        <c:axId val="76468224"/>
        <c:axId val="0"/>
      </c:bar3DChart>
      <c:catAx>
        <c:axId val="76454144"/>
        <c:scaling>
          <c:orientation val="minMax"/>
        </c:scaling>
        <c:delete val="0"/>
        <c:axPos val="l"/>
        <c:majorTickMark val="out"/>
        <c:minorTickMark val="none"/>
        <c:tickLblPos val="nextTo"/>
        <c:crossAx val="76468224"/>
        <c:crosses val="autoZero"/>
        <c:auto val="1"/>
        <c:lblAlgn val="ctr"/>
        <c:lblOffset val="100"/>
        <c:noMultiLvlLbl val="0"/>
      </c:catAx>
      <c:valAx>
        <c:axId val="76468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645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Ben Carpenter Summary</a:t>
            </a:r>
          </a:p>
        </c:rich>
      </c:tx>
      <c:layout>
        <c:manualLayout>
          <c:xMode val="edge"/>
          <c:yMode val="edge"/>
          <c:x val="0.2405485564304462"/>
          <c:y val="2.77777777777777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Bushels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'[Carpenter Study.xlsx]Sheet1'!$C$20:$C$24</c:f>
              <c:strCache>
                <c:ptCount val="5"/>
                <c:pt idx="0">
                  <c:v>113 #</c:v>
                </c:pt>
                <c:pt idx="1">
                  <c:v>148#</c:v>
                </c:pt>
                <c:pt idx="3">
                  <c:v>113#</c:v>
                </c:pt>
                <c:pt idx="4">
                  <c:v>134#</c:v>
                </c:pt>
              </c:strCache>
            </c:strRef>
          </c:cat>
          <c:val>
            <c:numRef>
              <c:f>'[Carpenter Study.xlsx]Sheet1'!$D$20:$D$24</c:f>
              <c:numCache>
                <c:formatCode>0.0</c:formatCode>
                <c:ptCount val="5"/>
                <c:pt idx="0">
                  <c:v>64.585000000000008</c:v>
                </c:pt>
                <c:pt idx="1">
                  <c:v>63.089999999999996</c:v>
                </c:pt>
                <c:pt idx="3">
                  <c:v>72.686666666666667</c:v>
                </c:pt>
                <c:pt idx="4">
                  <c:v>69.109999999999985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499520"/>
        <c:axId val="89501056"/>
        <c:axId val="0"/>
      </c:bar3DChart>
      <c:catAx>
        <c:axId val="8949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9501056"/>
        <c:crosses val="autoZero"/>
        <c:auto val="1"/>
        <c:lblAlgn val="ctr"/>
        <c:lblOffset val="100"/>
        <c:noMultiLvlLbl val="0"/>
      </c:catAx>
      <c:valAx>
        <c:axId val="895010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9499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Ben Carpenter Rate Study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Sheet1!$C$2:$C$18</c:f>
              <c:strCache>
                <c:ptCount val="17"/>
                <c:pt idx="0">
                  <c:v>113</c:v>
                </c:pt>
                <c:pt idx="1">
                  <c:v>148</c:v>
                </c:pt>
                <c:pt idx="2">
                  <c:v>113</c:v>
                </c:pt>
                <c:pt idx="3">
                  <c:v>148</c:v>
                </c:pt>
                <c:pt idx="4">
                  <c:v>113</c:v>
                </c:pt>
                <c:pt idx="5">
                  <c:v>148</c:v>
                </c:pt>
                <c:pt idx="6">
                  <c:v>113</c:v>
                </c:pt>
                <c:pt idx="7">
                  <c:v>134</c:v>
                </c:pt>
                <c:pt idx="8">
                  <c:v>113</c:v>
                </c:pt>
                <c:pt idx="9">
                  <c:v>134</c:v>
                </c:pt>
                <c:pt idx="10">
                  <c:v>113</c:v>
                </c:pt>
                <c:pt idx="11">
                  <c:v>134</c:v>
                </c:pt>
                <c:pt idx="12">
                  <c:v>113</c:v>
                </c:pt>
                <c:pt idx="13">
                  <c:v>134</c:v>
                </c:pt>
                <c:pt idx="14">
                  <c:v>113</c:v>
                </c:pt>
                <c:pt idx="15">
                  <c:v>134</c:v>
                </c:pt>
                <c:pt idx="16">
                  <c:v>113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63.37</c:v>
                </c:pt>
                <c:pt idx="2">
                  <c:v>61.07</c:v>
                </c:pt>
                <c:pt idx="4">
                  <c:v>64.37</c:v>
                </c:pt>
                <c:pt idx="6">
                  <c:v>69.53</c:v>
                </c:pt>
                <c:pt idx="8">
                  <c:v>71.48</c:v>
                </c:pt>
                <c:pt idx="10">
                  <c:v>68.67</c:v>
                </c:pt>
                <c:pt idx="12">
                  <c:v>66.03</c:v>
                </c:pt>
                <c:pt idx="14">
                  <c:v>81.58</c:v>
                </c:pt>
                <c:pt idx="16">
                  <c:v>78.83</c:v>
                </c:pt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Sheet1!$C$2:$C$18</c:f>
              <c:strCache>
                <c:ptCount val="17"/>
                <c:pt idx="0">
                  <c:v>113</c:v>
                </c:pt>
                <c:pt idx="1">
                  <c:v>148</c:v>
                </c:pt>
                <c:pt idx="2">
                  <c:v>113</c:v>
                </c:pt>
                <c:pt idx="3">
                  <c:v>148</c:v>
                </c:pt>
                <c:pt idx="4">
                  <c:v>113</c:v>
                </c:pt>
                <c:pt idx="5">
                  <c:v>148</c:v>
                </c:pt>
                <c:pt idx="6">
                  <c:v>113</c:v>
                </c:pt>
                <c:pt idx="7">
                  <c:v>134</c:v>
                </c:pt>
                <c:pt idx="8">
                  <c:v>113</c:v>
                </c:pt>
                <c:pt idx="9">
                  <c:v>134</c:v>
                </c:pt>
                <c:pt idx="10">
                  <c:v>113</c:v>
                </c:pt>
                <c:pt idx="11">
                  <c:v>134</c:v>
                </c:pt>
                <c:pt idx="12">
                  <c:v>113</c:v>
                </c:pt>
                <c:pt idx="13">
                  <c:v>134</c:v>
                </c:pt>
                <c:pt idx="14">
                  <c:v>113</c:v>
                </c:pt>
                <c:pt idx="15">
                  <c:v>134</c:v>
                </c:pt>
                <c:pt idx="16">
                  <c:v>113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1">
                  <c:v>58.87</c:v>
                </c:pt>
                <c:pt idx="3">
                  <c:v>60.46</c:v>
                </c:pt>
                <c:pt idx="5">
                  <c:v>69.94</c:v>
                </c:pt>
                <c:pt idx="7">
                  <c:v>37.82</c:v>
                </c:pt>
                <c:pt idx="9">
                  <c:v>79.87</c:v>
                </c:pt>
                <c:pt idx="11">
                  <c:v>62.95</c:v>
                </c:pt>
                <c:pt idx="13">
                  <c:v>79.06</c:v>
                </c:pt>
                <c:pt idx="15">
                  <c:v>85.85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19328"/>
        <c:axId val="95625216"/>
      </c:barChart>
      <c:catAx>
        <c:axId val="95619328"/>
        <c:scaling>
          <c:orientation val="minMax"/>
        </c:scaling>
        <c:delete val="0"/>
        <c:axPos val="l"/>
        <c:majorTickMark val="out"/>
        <c:minorTickMark val="none"/>
        <c:tickLblPos val="nextTo"/>
        <c:crossAx val="95625216"/>
        <c:crosses val="autoZero"/>
        <c:auto val="1"/>
        <c:lblAlgn val="ctr"/>
        <c:lblOffset val="100"/>
        <c:noMultiLvlLbl val="0"/>
      </c:catAx>
      <c:valAx>
        <c:axId val="95625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61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Scott Conrad Rate Study</a:t>
            </a:r>
          </a:p>
        </c:rich>
      </c:tx>
      <c:layout>
        <c:manualLayout>
          <c:xMode val="edge"/>
          <c:yMode val="edge"/>
          <c:x val="0.4265625546806649"/>
          <c:y val="4.16666666666666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4 Reps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Sheet1!$D$7:$G$7</c:f>
              <c:strCache>
                <c:ptCount val="4"/>
                <c:pt idx="0">
                  <c:v>90#</c:v>
                </c:pt>
                <c:pt idx="1">
                  <c:v>135#</c:v>
                </c:pt>
                <c:pt idx="2">
                  <c:v>180#</c:v>
                </c:pt>
                <c:pt idx="3">
                  <c:v>225#</c:v>
                </c:pt>
              </c:strCache>
            </c:strRef>
          </c:cat>
          <c:val>
            <c:numRef>
              <c:f>Sheet1!$D$8:$G$8</c:f>
              <c:numCache>
                <c:formatCode>0</c:formatCode>
                <c:ptCount val="4"/>
                <c:pt idx="0">
                  <c:v>111.16666666666667</c:v>
                </c:pt>
                <c:pt idx="1">
                  <c:v>118</c:v>
                </c:pt>
                <c:pt idx="2">
                  <c:v>127</c:v>
                </c:pt>
                <c:pt idx="3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638656"/>
        <c:axId val="95640192"/>
        <c:axId val="0"/>
      </c:bar3DChart>
      <c:catAx>
        <c:axId val="9563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95640192"/>
        <c:crosses val="autoZero"/>
        <c:auto val="1"/>
        <c:lblAlgn val="ctr"/>
        <c:lblOffset val="100"/>
        <c:noMultiLvlLbl val="0"/>
      </c:catAx>
      <c:valAx>
        <c:axId val="956401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563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Scott Conrad Rate Study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90#</c:v>
                </c:pt>
              </c:strCache>
            </c:strRef>
          </c:tx>
          <c:invertIfNegative val="0"/>
          <c:val>
            <c:numRef>
              <c:f>Sheet1!$D$2:$D$6</c:f>
              <c:numCache>
                <c:formatCode>General</c:formatCode>
                <c:ptCount val="5"/>
                <c:pt idx="0">
                  <c:v>114</c:v>
                </c:pt>
                <c:pt idx="1">
                  <c:v>105</c:v>
                </c:pt>
                <c:pt idx="2">
                  <c:v>106</c:v>
                </c:pt>
                <c:pt idx="3">
                  <c:v>117</c:v>
                </c:pt>
                <c:pt idx="4" formatCode="0">
                  <c:v>110.5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135#</c:v>
                </c:pt>
              </c:strCache>
            </c:strRef>
          </c:tx>
          <c:invertIfNegative val="0"/>
          <c:val>
            <c:numRef>
              <c:f>Sheet1!$E$2:$E$6</c:f>
              <c:numCache>
                <c:formatCode>General</c:formatCode>
                <c:ptCount val="5"/>
                <c:pt idx="0">
                  <c:v>123</c:v>
                </c:pt>
                <c:pt idx="1">
                  <c:v>100</c:v>
                </c:pt>
                <c:pt idx="2">
                  <c:v>120</c:v>
                </c:pt>
                <c:pt idx="3">
                  <c:v>130</c:v>
                </c:pt>
                <c:pt idx="4" formatCode="0">
                  <c:v>118.25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180#</c:v>
                </c:pt>
              </c:strCache>
            </c:strRef>
          </c:tx>
          <c:invertIfNegative val="0"/>
          <c:val>
            <c:numRef>
              <c:f>Sheet1!$F$2:$F$6</c:f>
              <c:numCache>
                <c:formatCode>General</c:formatCode>
                <c:ptCount val="5"/>
                <c:pt idx="0">
                  <c:v>126</c:v>
                </c:pt>
                <c:pt idx="1">
                  <c:v>119</c:v>
                </c:pt>
                <c:pt idx="2">
                  <c:v>133</c:v>
                </c:pt>
                <c:pt idx="3">
                  <c:v>130</c:v>
                </c:pt>
                <c:pt idx="4" formatCode="0">
                  <c:v>127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225#</c:v>
                </c:pt>
              </c:strCache>
            </c:strRef>
          </c:tx>
          <c:invertIfNegative val="0"/>
          <c:val>
            <c:numRef>
              <c:f>Sheet1!$G$2:$G$6</c:f>
              <c:numCache>
                <c:formatCode>General</c:formatCode>
                <c:ptCount val="5"/>
                <c:pt idx="0">
                  <c:v>123</c:v>
                </c:pt>
                <c:pt idx="1">
                  <c:v>116</c:v>
                </c:pt>
                <c:pt idx="2">
                  <c:v>131</c:v>
                </c:pt>
                <c:pt idx="3">
                  <c:v>132</c:v>
                </c:pt>
                <c:pt idx="4" formatCode="0">
                  <c:v>125.5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758592"/>
        <c:axId val="95764480"/>
        <c:axId val="0"/>
      </c:bar3DChart>
      <c:catAx>
        <c:axId val="9575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95764480"/>
        <c:crosses val="autoZero"/>
        <c:auto val="1"/>
        <c:lblAlgn val="ctr"/>
        <c:lblOffset val="100"/>
        <c:noMultiLvlLbl val="0"/>
      </c:catAx>
      <c:valAx>
        <c:axId val="9576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58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90#</c:v>
                </c:pt>
              </c:strCache>
            </c:strRef>
          </c:tx>
          <c:invertIfNegative val="0"/>
          <c:val>
            <c:numRef>
              <c:f>Sheet1!$D$2:$D$6</c:f>
              <c:numCache>
                <c:formatCode>General</c:formatCode>
                <c:ptCount val="5"/>
                <c:pt idx="0">
                  <c:v>114</c:v>
                </c:pt>
                <c:pt idx="1">
                  <c:v>105</c:v>
                </c:pt>
                <c:pt idx="2">
                  <c:v>106</c:v>
                </c:pt>
                <c:pt idx="3">
                  <c:v>117</c:v>
                </c:pt>
                <c:pt idx="4" formatCode="0">
                  <c:v>110.5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135#</c:v>
                </c:pt>
              </c:strCache>
            </c:strRef>
          </c:tx>
          <c:invertIfNegative val="0"/>
          <c:val>
            <c:numRef>
              <c:f>Sheet1!$E$2:$E$6</c:f>
              <c:numCache>
                <c:formatCode>General</c:formatCode>
                <c:ptCount val="5"/>
                <c:pt idx="0">
                  <c:v>123</c:v>
                </c:pt>
                <c:pt idx="1">
                  <c:v>100</c:v>
                </c:pt>
                <c:pt idx="2">
                  <c:v>120</c:v>
                </c:pt>
                <c:pt idx="3">
                  <c:v>130</c:v>
                </c:pt>
                <c:pt idx="4" formatCode="0">
                  <c:v>118.25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180#</c:v>
                </c:pt>
              </c:strCache>
            </c:strRef>
          </c:tx>
          <c:invertIfNegative val="0"/>
          <c:val>
            <c:numRef>
              <c:f>Sheet1!$F$2:$F$6</c:f>
              <c:numCache>
                <c:formatCode>General</c:formatCode>
                <c:ptCount val="5"/>
                <c:pt idx="0">
                  <c:v>126</c:v>
                </c:pt>
                <c:pt idx="1">
                  <c:v>119</c:v>
                </c:pt>
                <c:pt idx="2">
                  <c:v>133</c:v>
                </c:pt>
                <c:pt idx="3">
                  <c:v>130</c:v>
                </c:pt>
                <c:pt idx="4" formatCode="0">
                  <c:v>127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225#</c:v>
                </c:pt>
              </c:strCache>
            </c:strRef>
          </c:tx>
          <c:invertIfNegative val="0"/>
          <c:val>
            <c:numRef>
              <c:f>Sheet1!$G$2:$G$6</c:f>
              <c:numCache>
                <c:formatCode>General</c:formatCode>
                <c:ptCount val="5"/>
                <c:pt idx="0">
                  <c:v>123</c:v>
                </c:pt>
                <c:pt idx="1">
                  <c:v>116</c:v>
                </c:pt>
                <c:pt idx="2">
                  <c:v>131</c:v>
                </c:pt>
                <c:pt idx="3">
                  <c:v>132</c:v>
                </c:pt>
                <c:pt idx="4" formatCode="0">
                  <c:v>125.5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962048"/>
        <c:axId val="94963584"/>
        <c:axId val="0"/>
      </c:bar3DChart>
      <c:catAx>
        <c:axId val="9496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94963584"/>
        <c:crosses val="autoZero"/>
        <c:auto val="1"/>
        <c:lblAlgn val="ctr"/>
        <c:lblOffset val="100"/>
        <c:noMultiLvlLbl val="0"/>
      </c:catAx>
      <c:valAx>
        <c:axId val="9496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6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D&amp;L Wilkin Farms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Sheet1!$F$2:$F$3</c:f>
              <c:strCache>
                <c:ptCount val="2"/>
                <c:pt idx="0">
                  <c:v>Nh3</c:v>
                </c:pt>
                <c:pt idx="1">
                  <c:v>28%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56.392499999999998</c:v>
                </c:pt>
                <c:pt idx="1">
                  <c:v>63.370000000000005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872576"/>
        <c:axId val="110432256"/>
        <c:axId val="0"/>
      </c:bar3DChart>
      <c:catAx>
        <c:axId val="10287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432256"/>
        <c:crosses val="autoZero"/>
        <c:auto val="1"/>
        <c:lblAlgn val="ctr"/>
        <c:lblOffset val="100"/>
        <c:noMultiLvlLbl val="0"/>
      </c:catAx>
      <c:valAx>
        <c:axId val="11043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87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28% vs Nh3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Nh3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Sheet1!$B$2:$E$2</c:f>
              <c:numCache>
                <c:formatCode>General</c:formatCode>
                <c:ptCount val="4"/>
                <c:pt idx="0">
                  <c:v>48.65</c:v>
                </c:pt>
                <c:pt idx="1">
                  <c:v>59.58</c:v>
                </c:pt>
                <c:pt idx="2">
                  <c:v>44.25</c:v>
                </c:pt>
                <c:pt idx="3">
                  <c:v>73.09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28%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Sheet1!$B$3:$E$3</c:f>
              <c:numCache>
                <c:formatCode>General</c:formatCode>
                <c:ptCount val="4"/>
                <c:pt idx="0">
                  <c:v>48.35</c:v>
                </c:pt>
                <c:pt idx="1">
                  <c:v>57.52</c:v>
                </c:pt>
                <c:pt idx="2">
                  <c:v>69.72</c:v>
                </c:pt>
                <c:pt idx="3">
                  <c:v>77.89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98048"/>
        <c:axId val="113342720"/>
        <c:axId val="0"/>
      </c:bar3DChart>
      <c:catAx>
        <c:axId val="113298048"/>
        <c:scaling>
          <c:orientation val="minMax"/>
        </c:scaling>
        <c:delete val="0"/>
        <c:axPos val="l"/>
        <c:majorTickMark val="out"/>
        <c:minorTickMark val="none"/>
        <c:tickLblPos val="nextTo"/>
        <c:crossAx val="113342720"/>
        <c:crosses val="autoZero"/>
        <c:auto val="1"/>
        <c:lblAlgn val="ctr"/>
        <c:lblOffset val="100"/>
        <c:noMultiLvlLbl val="0"/>
      </c:catAx>
      <c:valAx>
        <c:axId val="113342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329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Gould Farms Pre vs Sidress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5 replacations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Sheet1!$D$13:$E$13</c:f>
              <c:strCache>
                <c:ptCount val="2"/>
                <c:pt idx="0">
                  <c:v>Side Dress</c:v>
                </c:pt>
                <c:pt idx="1">
                  <c:v>PrePlant</c:v>
                </c:pt>
              </c:strCache>
            </c:strRef>
          </c:cat>
          <c:val>
            <c:numRef>
              <c:f>Sheet1!$D$14:$E$14</c:f>
              <c:numCache>
                <c:formatCode>General</c:formatCode>
                <c:ptCount val="2"/>
                <c:pt idx="0">
                  <c:v>84.641999999999996</c:v>
                </c:pt>
                <c:pt idx="1">
                  <c:v>85.042000000000002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80064"/>
        <c:axId val="113481600"/>
        <c:axId val="0"/>
      </c:bar3DChart>
      <c:catAx>
        <c:axId val="11348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81600"/>
        <c:crosses val="autoZero"/>
        <c:auto val="1"/>
        <c:lblAlgn val="ctr"/>
        <c:lblOffset val="100"/>
        <c:noMultiLvlLbl val="0"/>
      </c:catAx>
      <c:valAx>
        <c:axId val="11348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48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Gould Farms Pre vs Sidedress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Sidedress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Sheet1!$D$2:$D$11</c:f>
              <c:strCache>
                <c:ptCount val="10"/>
                <c:pt idx="0">
                  <c:v>Pre Plant</c:v>
                </c:pt>
                <c:pt idx="1">
                  <c:v>Side Dress</c:v>
                </c:pt>
                <c:pt idx="2">
                  <c:v>Side Dress</c:v>
                </c:pt>
                <c:pt idx="3">
                  <c:v>Pre Plant</c:v>
                </c:pt>
                <c:pt idx="4">
                  <c:v>Pre Plant</c:v>
                </c:pt>
                <c:pt idx="5">
                  <c:v>Side Dress</c:v>
                </c:pt>
                <c:pt idx="6">
                  <c:v>Side Dress</c:v>
                </c:pt>
                <c:pt idx="7">
                  <c:v>Pre Plant</c:v>
                </c:pt>
                <c:pt idx="8">
                  <c:v>Pre Plant</c:v>
                </c:pt>
                <c:pt idx="9">
                  <c:v>Side Dress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70.39</c:v>
                </c:pt>
                <c:pt idx="3">
                  <c:v>82.15</c:v>
                </c:pt>
                <c:pt idx="4">
                  <c:v>83.69</c:v>
                </c:pt>
                <c:pt idx="7">
                  <c:v>101.54</c:v>
                </c:pt>
                <c:pt idx="8">
                  <c:v>87.44</c:v>
                </c:pt>
              </c:numCache>
            </c:numRef>
          </c:val>
        </c:ser>
        <c:ser>
          <c:idx val="1"/>
          <c:order val="1"/>
          <c:tx>
            <c:v>Preplant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Sheet1!$D$2:$D$11</c:f>
              <c:strCache>
                <c:ptCount val="10"/>
                <c:pt idx="0">
                  <c:v>Pre Plant</c:v>
                </c:pt>
                <c:pt idx="1">
                  <c:v>Side Dress</c:v>
                </c:pt>
                <c:pt idx="2">
                  <c:v>Side Dress</c:v>
                </c:pt>
                <c:pt idx="3">
                  <c:v>Pre Plant</c:v>
                </c:pt>
                <c:pt idx="4">
                  <c:v>Pre Plant</c:v>
                </c:pt>
                <c:pt idx="5">
                  <c:v>Side Dress</c:v>
                </c:pt>
                <c:pt idx="6">
                  <c:v>Side Dress</c:v>
                </c:pt>
                <c:pt idx="7">
                  <c:v>Pre Plant</c:v>
                </c:pt>
                <c:pt idx="8">
                  <c:v>Pre Plant</c:v>
                </c:pt>
                <c:pt idx="9">
                  <c:v>Side Dress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1">
                  <c:v>75.569999999999993</c:v>
                </c:pt>
                <c:pt idx="2">
                  <c:v>77.84</c:v>
                </c:pt>
                <c:pt idx="5">
                  <c:v>83.79</c:v>
                </c:pt>
                <c:pt idx="6">
                  <c:v>95.09</c:v>
                </c:pt>
                <c:pt idx="9">
                  <c:v>90.92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407104"/>
        <c:axId val="113408640"/>
        <c:axId val="0"/>
      </c:bar3DChart>
      <c:catAx>
        <c:axId val="11340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08640"/>
        <c:crosses val="autoZero"/>
        <c:auto val="1"/>
        <c:lblAlgn val="ctr"/>
        <c:lblOffset val="100"/>
        <c:noMultiLvlLbl val="0"/>
      </c:catAx>
      <c:valAx>
        <c:axId val="11340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40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EGA N Serve Summary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280183727034116E-2"/>
          <c:y val="0.21795166229221347"/>
          <c:w val="0.86227537182852143"/>
          <c:h val="0.68921660834062404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Sheet1!$C$16:$D$16</c:f>
              <c:strCache>
                <c:ptCount val="2"/>
                <c:pt idx="0">
                  <c:v>Check </c:v>
                </c:pt>
                <c:pt idx="1">
                  <c:v>N Serve</c:v>
                </c:pt>
              </c:strCache>
            </c:strRef>
          </c:cat>
          <c:val>
            <c:numRef>
              <c:f>Sheet1!$C$17:$D$17</c:f>
              <c:numCache>
                <c:formatCode>0.0</c:formatCode>
                <c:ptCount val="2"/>
                <c:pt idx="0">
                  <c:v>159.19</c:v>
                </c:pt>
                <c:pt idx="1">
                  <c:v>158.03333333333333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430912"/>
        <c:axId val="113432448"/>
        <c:axId val="0"/>
      </c:bar3DChart>
      <c:catAx>
        <c:axId val="11343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32448"/>
        <c:crosses val="autoZero"/>
        <c:auto val="1"/>
        <c:lblAlgn val="ctr"/>
        <c:lblOffset val="100"/>
        <c:noMultiLvlLbl val="0"/>
      </c:catAx>
      <c:valAx>
        <c:axId val="1134324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3430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EGA N Serve Test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608576"/>
        <c:axId val="113610112"/>
        <c:axId val="0"/>
      </c:bar3DChart>
      <c:catAx>
        <c:axId val="113608576"/>
        <c:scaling>
          <c:orientation val="minMax"/>
        </c:scaling>
        <c:delete val="0"/>
        <c:axPos val="l"/>
        <c:majorTickMark val="out"/>
        <c:minorTickMark val="none"/>
        <c:tickLblPos val="nextTo"/>
        <c:crossAx val="113610112"/>
        <c:crosses val="autoZero"/>
        <c:auto val="1"/>
        <c:lblAlgn val="ctr"/>
        <c:lblOffset val="100"/>
        <c:noMultiLvlLbl val="0"/>
      </c:catAx>
      <c:valAx>
        <c:axId val="113610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360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0.72333</cdr:x>
      <cdr:y>0.24306</cdr:y>
    </cdr:from>
    <cdr:to>
      <cdr:x>0.945</cdr:x>
      <cdr:y>0.40694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7080" y="666750"/>
          <a:ext cx="1013460" cy="449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FF0000"/>
              </a:solidFill>
            </a:rPr>
            <a:t>Only one Replacation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</cdr:x>
      <cdr:y>0.2963</cdr:y>
    </cdr:from>
    <cdr:to>
      <cdr:x>0.79167</cdr:x>
      <cdr:y>0.39506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1828800"/>
          <a:ext cx="1981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4 Replications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489902A-24A0-4687-BC4D-A04D8F34A4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81B5D0B5-E2ED-47BD-85C3-65AE18C19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D0B5-E2ED-47BD-85C3-65AE18C19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D0B5-E2ED-47BD-85C3-65AE18C19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3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5D0B5-E2ED-47BD-85C3-65AE18C19B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BEBE-9BD2-48CA-A787-4E9A7675222A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D940-C03B-4213-8F0D-2B36E31E321A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FF3B-75A8-403E-A257-BF2FF1775BF6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E72E-9026-4F2F-804F-3CEDA63E8F57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033D-407F-45AA-8899-27F95889A25E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167-4B8B-4A23-A99D-2F8FF256E26B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2791-DE90-4DB0-A9B3-AC32E8470930}" type="datetime1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6D8-4167-4A90-B315-A228248A364E}" type="datetime1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C5AE-DB50-4A75-A36D-7FD6A3B2872B}" type="datetime1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7292-DD5C-4737-B038-13B7C6310E5B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8809-EEF3-4AD2-8EF8-BA805A86E588}" type="datetime1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756D-85E6-41DE-AEBC-5D649AE92937}" type="datetime1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Bill Copeland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E07B-84C3-420E-BA42-FA5CF38F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Nitrogen Network Plot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75" y="117475"/>
            <a:ext cx="3911600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5" y="4419600"/>
            <a:ext cx="4171950" cy="100012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NH3 vs. 28%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80723"/>
              </p:ext>
            </p:extLst>
          </p:nvPr>
        </p:nvGraphicFramePr>
        <p:xfrm>
          <a:off x="152400" y="1143000"/>
          <a:ext cx="891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65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219"/>
            <a:ext cx="8686800" cy="66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91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30342"/>
              </p:ext>
            </p:extLst>
          </p:nvPr>
        </p:nvGraphicFramePr>
        <p:xfrm>
          <a:off x="228600" y="381000"/>
          <a:ext cx="8763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58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Plant Vs. Side Dress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956399"/>
              </p:ext>
            </p:extLst>
          </p:nvPr>
        </p:nvGraphicFramePr>
        <p:xfrm>
          <a:off x="457200" y="1219200"/>
          <a:ext cx="8077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1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447505"/>
              </p:ext>
            </p:extLst>
          </p:nvPr>
        </p:nvGraphicFramePr>
        <p:xfrm>
          <a:off x="152400" y="762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33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894771"/>
              </p:ext>
            </p:extLst>
          </p:nvPr>
        </p:nvGraphicFramePr>
        <p:xfrm>
          <a:off x="304800" y="609600"/>
          <a:ext cx="8534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0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8400171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66090"/>
              </p:ext>
            </p:extLst>
          </p:nvPr>
        </p:nvGraphicFramePr>
        <p:xfrm>
          <a:off x="76200" y="76200"/>
          <a:ext cx="8915400" cy="668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0675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275620"/>
              </p:ext>
            </p:extLst>
          </p:nvPr>
        </p:nvGraphicFramePr>
        <p:xfrm>
          <a:off x="381000" y="457200"/>
          <a:ext cx="8534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3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193879"/>
              </p:ext>
            </p:extLst>
          </p:nvPr>
        </p:nvGraphicFramePr>
        <p:xfrm>
          <a:off x="67901" y="0"/>
          <a:ext cx="9067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021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3615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7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Pre Plant Vs. Side dress</a:t>
            </a:r>
          </a:p>
          <a:p>
            <a:r>
              <a:rPr lang="en-US" dirty="0" smtClean="0"/>
              <a:t>1 Anhydrous Vs. </a:t>
            </a:r>
            <a:r>
              <a:rPr lang="en-US" dirty="0"/>
              <a:t>28%</a:t>
            </a:r>
          </a:p>
          <a:p>
            <a:r>
              <a:rPr lang="en-US" dirty="0" smtClean="0"/>
              <a:t>2 N Serve Studies</a:t>
            </a:r>
          </a:p>
          <a:p>
            <a:r>
              <a:rPr lang="en-US" dirty="0" smtClean="0"/>
              <a:t>2 Boron in 28% Side dress</a:t>
            </a:r>
          </a:p>
          <a:p>
            <a:r>
              <a:rPr lang="en-US" dirty="0" smtClean="0"/>
              <a:t>2 RX Vs. Flat Rate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OptRx</a:t>
            </a:r>
            <a:r>
              <a:rPr lang="en-US" dirty="0" smtClean="0"/>
              <a:t> Studies</a:t>
            </a:r>
          </a:p>
          <a:p>
            <a:r>
              <a:rPr lang="en-US" dirty="0" smtClean="0"/>
              <a:t>9 Rate Studies</a:t>
            </a:r>
          </a:p>
          <a:p>
            <a:r>
              <a:rPr lang="en-US" dirty="0" smtClean="0"/>
              <a:t>Also 2011 vs. 2012 Yield to Fertility Levels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065346"/>
              </p:ext>
            </p:extLst>
          </p:nvPr>
        </p:nvGraphicFramePr>
        <p:xfrm>
          <a:off x="76200" y="26096"/>
          <a:ext cx="8839200" cy="63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6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762227"/>
              </p:ext>
            </p:extLst>
          </p:nvPr>
        </p:nvGraphicFramePr>
        <p:xfrm>
          <a:off x="762000" y="685800"/>
          <a:ext cx="7543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428562"/>
              </p:ext>
            </p:extLst>
          </p:nvPr>
        </p:nvGraphicFramePr>
        <p:xfrm>
          <a:off x="152400" y="76200"/>
          <a:ext cx="8991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07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229159"/>
              </p:ext>
            </p:extLst>
          </p:nvPr>
        </p:nvGraphicFramePr>
        <p:xfrm>
          <a:off x="0" y="3048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82039"/>
              </p:ext>
            </p:extLst>
          </p:nvPr>
        </p:nvGraphicFramePr>
        <p:xfrm>
          <a:off x="152400" y="152400"/>
          <a:ext cx="8991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408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3075" name="Picture 3" descr="C:\Users\I7 Vaio\Desktop\Mile\MILE\CIR\mile094_20120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11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7 Vaio\Desktop\Mile\MILE\COLOR\mile094_20120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5" y="0"/>
            <a:ext cx="4411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4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1910"/>
            <a:ext cx="8460119" cy="667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6236" y="609600"/>
            <a:ext cx="600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Rick </a:t>
            </a:r>
            <a:r>
              <a:rPr lang="en-US" sz="4000" b="1" dirty="0" err="1" smtClean="0">
                <a:solidFill>
                  <a:srgbClr val="0070C0"/>
                </a:solidFill>
              </a:rPr>
              <a:t>Ries</a:t>
            </a:r>
            <a:r>
              <a:rPr lang="en-US" sz="4000" b="1" dirty="0" smtClean="0">
                <a:solidFill>
                  <a:srgbClr val="0070C0"/>
                </a:solidFill>
              </a:rPr>
              <a:t> Block Type Testing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65760"/>
              </p:ext>
            </p:extLst>
          </p:nvPr>
        </p:nvGraphicFramePr>
        <p:xfrm>
          <a:off x="228600" y="304800"/>
          <a:ext cx="8915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703425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052021"/>
              </p:ext>
            </p:extLst>
          </p:nvPr>
        </p:nvGraphicFramePr>
        <p:xfrm>
          <a:off x="304800" y="3048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5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6" y="0"/>
            <a:ext cx="9205466" cy="68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333500" y="3708903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346704" y="24384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56364" y="44196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918264" y="4013703"/>
            <a:ext cx="342900" cy="3225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541267" y="4533900"/>
            <a:ext cx="259333" cy="342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800600" y="6172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410200" y="29718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781800" y="2209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588313" y="4572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997921" y="1851056"/>
            <a:ext cx="3810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378921" y="3657600"/>
            <a:ext cx="2667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24500" y="6172200"/>
            <a:ext cx="3429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505200" y="5105400"/>
            <a:ext cx="2286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997921" y="4336231"/>
            <a:ext cx="190500" cy="3119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971800" y="56388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378921" y="1295400"/>
            <a:ext cx="2667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086600" y="4419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467600" y="4705350"/>
            <a:ext cx="228600" cy="323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438400" y="4953000"/>
            <a:ext cx="228600" cy="342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924299" y="929489"/>
            <a:ext cx="253686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903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5019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83246"/>
              </p:ext>
            </p:extLst>
          </p:nvPr>
        </p:nvGraphicFramePr>
        <p:xfrm>
          <a:off x="76200" y="76200"/>
          <a:ext cx="9067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809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0392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0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5175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69490"/>
              </p:ext>
            </p:extLst>
          </p:nvPr>
        </p:nvGraphicFramePr>
        <p:xfrm>
          <a:off x="76200" y="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16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867247"/>
              </p:ext>
            </p:extLst>
          </p:nvPr>
        </p:nvGraphicFramePr>
        <p:xfrm>
          <a:off x="0" y="76200"/>
          <a:ext cx="9144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Personal Predictions for Plots </a:t>
            </a:r>
            <a:r>
              <a:rPr lang="en-US" b="1" u="sng" dirty="0">
                <a:solidFill>
                  <a:srgbClr val="FF0000"/>
                </a:solidFill>
              </a:rPr>
              <a:t>B</a:t>
            </a:r>
            <a:r>
              <a:rPr lang="en-US" b="1" u="sng" dirty="0" smtClean="0">
                <a:solidFill>
                  <a:srgbClr val="FF0000"/>
                </a:solidFill>
              </a:rPr>
              <a:t>efore </a:t>
            </a:r>
            <a:r>
              <a:rPr lang="en-US" b="1" u="sng" dirty="0">
                <a:solidFill>
                  <a:srgbClr val="FF0000"/>
                </a:solidFill>
              </a:rPr>
              <a:t>H</a:t>
            </a:r>
            <a:r>
              <a:rPr lang="en-US" b="1" u="sng" dirty="0" smtClean="0">
                <a:solidFill>
                  <a:srgbClr val="FF0000"/>
                </a:solidFill>
              </a:rPr>
              <a:t>arvest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Preplant</a:t>
            </a:r>
            <a:r>
              <a:rPr lang="en-US" dirty="0" smtClean="0"/>
              <a:t> would out perform </a:t>
            </a:r>
            <a:r>
              <a:rPr lang="en-US" dirty="0" err="1" smtClean="0"/>
              <a:t>Sidedress</a:t>
            </a:r>
            <a:endParaRPr lang="en-US" dirty="0" smtClean="0"/>
          </a:p>
          <a:p>
            <a:r>
              <a:rPr lang="en-US" dirty="0" smtClean="0"/>
              <a:t>nH3 would out perform 28%.</a:t>
            </a:r>
          </a:p>
          <a:p>
            <a:r>
              <a:rPr lang="en-US" dirty="0" smtClean="0"/>
              <a:t>N Serve would make no difference.</a:t>
            </a:r>
          </a:p>
          <a:p>
            <a:r>
              <a:rPr lang="en-US" dirty="0" smtClean="0"/>
              <a:t>Boron would make no difference.</a:t>
            </a:r>
          </a:p>
          <a:p>
            <a:r>
              <a:rPr lang="en-US" dirty="0" smtClean="0"/>
              <a:t>No Idea what to expect on N RX.</a:t>
            </a:r>
          </a:p>
          <a:p>
            <a:r>
              <a:rPr lang="en-US" dirty="0" err="1" smtClean="0"/>
              <a:t>OptRx</a:t>
            </a:r>
            <a:r>
              <a:rPr lang="en-US" dirty="0" smtClean="0"/>
              <a:t> would not works as well.</a:t>
            </a:r>
          </a:p>
          <a:p>
            <a:r>
              <a:rPr lang="en-US" dirty="0" smtClean="0"/>
              <a:t>Higher Rates of N would produce more </a:t>
            </a:r>
            <a:r>
              <a:rPr lang="en-US" dirty="0"/>
              <a:t>c</a:t>
            </a:r>
            <a:r>
              <a:rPr lang="en-US" dirty="0" smtClean="0"/>
              <a:t>orn.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43200"/>
            <a:ext cx="180594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10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the Plot Data Will Be Presented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/>
          <a:lstStyle/>
          <a:p>
            <a:r>
              <a:rPr lang="en-US" dirty="0" smtClean="0"/>
              <a:t>Summary of Plot Will Be Shown First.</a:t>
            </a:r>
          </a:p>
          <a:p>
            <a:r>
              <a:rPr lang="en-US" dirty="0"/>
              <a:t>F</a:t>
            </a:r>
            <a:r>
              <a:rPr lang="en-US" dirty="0" smtClean="0"/>
              <a:t>ollowed by a chart showing deeper analysis.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Layout of Plots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Consistency of Performance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11696"/>
              </p:ext>
            </p:extLst>
          </p:nvPr>
        </p:nvGraphicFramePr>
        <p:xfrm>
          <a:off x="457200" y="3657600"/>
          <a:ext cx="845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26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54317"/>
            <a:ext cx="6936786" cy="515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29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Bill Copeland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09" y="1676400"/>
            <a:ext cx="922070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69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17938</TotalTime>
  <Words>401</Words>
  <Application>Microsoft Office PowerPoint</Application>
  <PresentationFormat>On-screen Show (4:3)</PresentationFormat>
  <Paragraphs>93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Nitrogen Network Plot Data</vt:lpstr>
      <vt:lpstr>20 Plots</vt:lpstr>
      <vt:lpstr>PowerPoint Presentation</vt:lpstr>
      <vt:lpstr>PowerPoint Presentation</vt:lpstr>
      <vt:lpstr>PowerPoint Presentation</vt:lpstr>
      <vt:lpstr>My Personal Predictions for Plots Before Harvest </vt:lpstr>
      <vt:lpstr>How the Plot Data Will Be Presented</vt:lpstr>
      <vt:lpstr>Data Extraction</vt:lpstr>
      <vt:lpstr>Query Results</vt:lpstr>
      <vt:lpstr>NH3 vs. 28%</vt:lpstr>
      <vt:lpstr>PowerPoint Presentation</vt:lpstr>
      <vt:lpstr>PowerPoint Presentation</vt:lpstr>
      <vt:lpstr>Pre Plant Vs. Side 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Network Plot Data</dc:title>
  <dc:creator>I7 Vaio</dc:creator>
  <cp:lastModifiedBy>I7 Vaio</cp:lastModifiedBy>
  <cp:revision>100</cp:revision>
  <cp:lastPrinted>2012-12-10T14:28:26Z</cp:lastPrinted>
  <dcterms:created xsi:type="dcterms:W3CDTF">2012-11-24T13:55:06Z</dcterms:created>
  <dcterms:modified xsi:type="dcterms:W3CDTF">2013-02-28T11:14:31Z</dcterms:modified>
</cp:coreProperties>
</file>