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4" r:id="rId3"/>
    <p:sldId id="318" r:id="rId4"/>
    <p:sldId id="323" r:id="rId5"/>
    <p:sldId id="321" r:id="rId6"/>
    <p:sldId id="309" r:id="rId7"/>
    <p:sldId id="324" r:id="rId8"/>
    <p:sldId id="311" r:id="rId9"/>
    <p:sldId id="320" r:id="rId10"/>
    <p:sldId id="326" r:id="rId11"/>
    <p:sldId id="325" r:id="rId12"/>
    <p:sldId id="277" r:id="rId13"/>
    <p:sldId id="304" r:id="rId14"/>
    <p:sldId id="305" r:id="rId15"/>
    <p:sldId id="279" r:id="rId16"/>
    <p:sldId id="278" r:id="rId17"/>
    <p:sldId id="281" r:id="rId18"/>
    <p:sldId id="280" r:id="rId19"/>
    <p:sldId id="287" r:id="rId20"/>
    <p:sldId id="286" r:id="rId21"/>
    <p:sldId id="289" r:id="rId22"/>
    <p:sldId id="288" r:id="rId23"/>
    <p:sldId id="317" r:id="rId24"/>
    <p:sldId id="333" r:id="rId25"/>
    <p:sldId id="334" r:id="rId26"/>
    <p:sldId id="332" r:id="rId27"/>
    <p:sldId id="335" r:id="rId28"/>
    <p:sldId id="336" r:id="rId29"/>
    <p:sldId id="328" r:id="rId30"/>
    <p:sldId id="329" r:id="rId31"/>
    <p:sldId id="340" r:id="rId3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834" autoAdjust="0"/>
  </p:normalViewPr>
  <p:slideViewPr>
    <p:cSldViewPr>
      <p:cViewPr varScale="1">
        <p:scale>
          <a:sx n="95" d="100"/>
          <a:sy n="95" d="100"/>
        </p:scale>
        <p:origin x="-10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4"/>
    </p:cViewPr>
  </p:sorterViewPr>
  <p:notesViewPr>
    <p:cSldViewPr>
      <p:cViewPr varScale="1">
        <p:scale>
          <a:sx n="66" d="100"/>
          <a:sy n="66" d="100"/>
        </p:scale>
        <p:origin x="-311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Maurry Denecker Plot Summary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Sheet1!$C$19:$D$19</c:f>
              <c:strCache>
                <c:ptCount val="2"/>
                <c:pt idx="0">
                  <c:v>160#</c:v>
                </c:pt>
                <c:pt idx="1">
                  <c:v>120#</c:v>
                </c:pt>
              </c:strCache>
            </c:strRef>
          </c:cat>
          <c:val>
            <c:numRef>
              <c:f>Sheet1!$C$20:$D$20</c:f>
              <c:numCache>
                <c:formatCode>General</c:formatCode>
                <c:ptCount val="2"/>
                <c:pt idx="0">
                  <c:v>150.5</c:v>
                </c:pt>
                <c:pt idx="1">
                  <c:v>144.5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51360"/>
        <c:axId val="136753152"/>
        <c:axId val="0"/>
      </c:bar3DChart>
      <c:catAx>
        <c:axId val="13675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6753152"/>
        <c:crosses val="autoZero"/>
        <c:auto val="1"/>
        <c:lblAlgn val="ctr"/>
        <c:lblOffset val="100"/>
        <c:noMultiLvlLbl val="0"/>
      </c:catAx>
      <c:valAx>
        <c:axId val="13675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5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N&amp;L Farms Optrx Plot Study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32 Gal Flat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Sheet1!$B$14:$C$14</c:f>
              <c:strCache>
                <c:ptCount val="2"/>
                <c:pt idx="0">
                  <c:v>Yield</c:v>
                </c:pt>
                <c:pt idx="1">
                  <c:v>LBS N</c:v>
                </c:pt>
              </c:strCache>
            </c:strRef>
          </c:cat>
          <c:val>
            <c:numRef>
              <c:f>Sheet1!$B$15:$C$15</c:f>
              <c:numCache>
                <c:formatCode>0.00</c:formatCode>
                <c:ptCount val="2"/>
                <c:pt idx="0" formatCode="General">
                  <c:v>60.74</c:v>
                </c:pt>
                <c:pt idx="1">
                  <c:v>93.31392000000001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Optrix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Sheet1!$B$14:$C$14</c:f>
              <c:strCache>
                <c:ptCount val="2"/>
                <c:pt idx="0">
                  <c:v>Yield</c:v>
                </c:pt>
                <c:pt idx="1">
                  <c:v>LBS N</c:v>
                </c:pt>
              </c:strCache>
            </c:strRef>
          </c:cat>
          <c:val>
            <c:numRef>
              <c:f>Sheet1!$B$16:$C$16</c:f>
              <c:numCache>
                <c:formatCode>0.00</c:formatCode>
                <c:ptCount val="2"/>
                <c:pt idx="0" formatCode="General">
                  <c:v>73.254000000000005</c:v>
                </c:pt>
                <c:pt idx="1">
                  <c:v>85.971087999999995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198720"/>
        <c:axId val="129212800"/>
        <c:axId val="0"/>
      </c:bar3DChart>
      <c:catAx>
        <c:axId val="12919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212800"/>
        <c:crosses val="autoZero"/>
        <c:auto val="1"/>
        <c:lblAlgn val="ctr"/>
        <c:lblOffset val="100"/>
        <c:noMultiLvlLbl val="0"/>
      </c:catAx>
      <c:valAx>
        <c:axId val="1292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19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Tom Scharer Boron Test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72397200349956"/>
          <c:y val="2.7777777777777776E-2"/>
          <c:w val="0.6583733595800525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tx>
            <c:v>7 Reps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Sheet1!$B$10:$C$10</c:f>
              <c:strCache>
                <c:ptCount val="2"/>
                <c:pt idx="0">
                  <c:v>Boron</c:v>
                </c:pt>
                <c:pt idx="1">
                  <c:v>No Boron</c:v>
                </c:pt>
              </c:strCache>
            </c:strRef>
          </c:cat>
          <c:val>
            <c:numRef>
              <c:f>Sheet1!$B$11:$C$11</c:f>
              <c:numCache>
                <c:formatCode>0.0</c:formatCode>
                <c:ptCount val="2"/>
                <c:pt idx="0">
                  <c:v>121.72875000000001</c:v>
                </c:pt>
                <c:pt idx="1">
                  <c:v>118.49000000000001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55360"/>
        <c:axId val="129098112"/>
        <c:axId val="0"/>
      </c:bar3DChart>
      <c:catAx>
        <c:axId val="129055360"/>
        <c:scaling>
          <c:orientation val="minMax"/>
        </c:scaling>
        <c:delete val="0"/>
        <c:axPos val="l"/>
        <c:majorTickMark val="out"/>
        <c:minorTickMark val="none"/>
        <c:tickLblPos val="nextTo"/>
        <c:crossAx val="129098112"/>
        <c:crosses val="autoZero"/>
        <c:auto val="1"/>
        <c:lblAlgn val="ctr"/>
        <c:lblOffset val="100"/>
        <c:noMultiLvlLbl val="0"/>
      </c:catAx>
      <c:valAx>
        <c:axId val="12909811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29055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Tom Scharer Boron Study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Boron</c:v>
                </c:pt>
              </c:strCache>
            </c:strRef>
          </c:tx>
          <c:invertIfNegative val="0"/>
          <c:val>
            <c:numRef>
              <c:f>Sheet1!$B$2:$B$9</c:f>
              <c:numCache>
                <c:formatCode>General</c:formatCode>
                <c:ptCount val="8"/>
                <c:pt idx="0">
                  <c:v>119.46</c:v>
                </c:pt>
                <c:pt idx="1">
                  <c:v>116.15</c:v>
                </c:pt>
                <c:pt idx="2">
                  <c:v>114.84</c:v>
                </c:pt>
                <c:pt idx="3">
                  <c:v>132.33000000000001</c:v>
                </c:pt>
                <c:pt idx="4">
                  <c:v>124.89</c:v>
                </c:pt>
                <c:pt idx="5">
                  <c:v>132.54</c:v>
                </c:pt>
                <c:pt idx="6">
                  <c:v>108</c:v>
                </c:pt>
                <c:pt idx="7">
                  <c:v>125.62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Boron</c:v>
                </c:pt>
              </c:strCache>
            </c:strRef>
          </c:tx>
          <c:invertIfNegative val="0"/>
          <c:val>
            <c:numRef>
              <c:f>Sheet1!$C$2:$C$9</c:f>
              <c:numCache>
                <c:formatCode>General</c:formatCode>
                <c:ptCount val="8"/>
                <c:pt idx="0">
                  <c:v>108.49</c:v>
                </c:pt>
                <c:pt idx="1">
                  <c:v>106.75</c:v>
                </c:pt>
                <c:pt idx="2">
                  <c:v>112.13</c:v>
                </c:pt>
                <c:pt idx="3">
                  <c:v>129.12</c:v>
                </c:pt>
                <c:pt idx="4">
                  <c:v>122.83</c:v>
                </c:pt>
                <c:pt idx="5">
                  <c:v>128.06</c:v>
                </c:pt>
                <c:pt idx="6">
                  <c:v>122.05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251968"/>
        <c:axId val="129257856"/>
        <c:axId val="0"/>
      </c:bar3DChart>
      <c:catAx>
        <c:axId val="129251968"/>
        <c:scaling>
          <c:orientation val="minMax"/>
        </c:scaling>
        <c:delete val="0"/>
        <c:axPos val="l"/>
        <c:majorTickMark val="out"/>
        <c:minorTickMark val="none"/>
        <c:tickLblPos val="nextTo"/>
        <c:crossAx val="129257856"/>
        <c:crosses val="autoZero"/>
        <c:auto val="1"/>
        <c:lblAlgn val="ctr"/>
        <c:lblOffset val="100"/>
        <c:noMultiLvlLbl val="0"/>
      </c:catAx>
      <c:valAx>
        <c:axId val="129257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251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Dave Squires Boron Test Plot Average</a:t>
            </a:r>
          </a:p>
        </c:rich>
      </c:tx>
      <c:layout>
        <c:manualLayout>
          <c:xMode val="edge"/>
          <c:yMode val="edge"/>
          <c:x val="0.20933333333333337"/>
          <c:y val="4.16666666666666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Boron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Sheet1!$A$10:$C$10</c:f>
              <c:strCache>
                <c:ptCount val="3"/>
                <c:pt idx="0">
                  <c:v>Check</c:v>
                </c:pt>
                <c:pt idx="1">
                  <c:v>1 Qt</c:v>
                </c:pt>
                <c:pt idx="2">
                  <c:v>1 Pt</c:v>
                </c:pt>
              </c:strCache>
            </c:strRef>
          </c:cat>
          <c:val>
            <c:numRef>
              <c:f>Sheet1!$A$11:$C$11</c:f>
              <c:numCache>
                <c:formatCode>0.00</c:formatCode>
                <c:ptCount val="3"/>
                <c:pt idx="0">
                  <c:v>64.27000000000001</c:v>
                </c:pt>
                <c:pt idx="1">
                  <c:v>72.693333333333342</c:v>
                </c:pt>
                <c:pt idx="2">
                  <c:v>65.94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341312"/>
        <c:axId val="129342848"/>
        <c:axId val="0"/>
      </c:bar3DChart>
      <c:catAx>
        <c:axId val="12934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342848"/>
        <c:crosses val="autoZero"/>
        <c:auto val="1"/>
        <c:lblAlgn val="ctr"/>
        <c:lblOffset val="100"/>
        <c:noMultiLvlLbl val="0"/>
      </c:catAx>
      <c:valAx>
        <c:axId val="1293428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9341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Check</c:v>
                </c:pt>
              </c:strCache>
            </c:strRef>
          </c:tx>
          <c:invertIfNegative val="0"/>
          <c:val>
            <c:numRef>
              <c:f>Sheet1!$A$2:$A$8</c:f>
              <c:numCache>
                <c:formatCode>0.00</c:formatCode>
                <c:ptCount val="7"/>
                <c:pt idx="0">
                  <c:v>71.05</c:v>
                </c:pt>
                <c:pt idx="1">
                  <c:v>63.1</c:v>
                </c:pt>
                <c:pt idx="2">
                  <c:v>60.21</c:v>
                </c:pt>
                <c:pt idx="3">
                  <c:v>69.22</c:v>
                </c:pt>
                <c:pt idx="4">
                  <c:v>66.09</c:v>
                </c:pt>
                <c:pt idx="5">
                  <c:v>60.96</c:v>
                </c:pt>
                <c:pt idx="6">
                  <c:v>59.26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 Qt</c:v>
                </c:pt>
              </c:strCache>
            </c:strRef>
          </c:tx>
          <c:invertIfNegative val="0"/>
          <c:val>
            <c:numRef>
              <c:f>Sheet1!$B$2:$B$8</c:f>
              <c:numCache>
                <c:formatCode>0.00</c:formatCode>
                <c:ptCount val="7"/>
                <c:pt idx="0">
                  <c:v>78.23</c:v>
                </c:pt>
                <c:pt idx="1">
                  <c:v>68.92</c:v>
                </c:pt>
                <c:pt idx="2">
                  <c:v>71.209999999999994</c:v>
                </c:pt>
                <c:pt idx="3">
                  <c:v>71.8</c:v>
                </c:pt>
                <c:pt idx="4">
                  <c:v>74.010000000000005</c:v>
                </c:pt>
                <c:pt idx="5">
                  <c:v>71.989999999999995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1 Pt</c:v>
                </c:pt>
              </c:strCache>
            </c:strRef>
          </c:tx>
          <c:invertIfNegative val="0"/>
          <c:val>
            <c:numRef>
              <c:f>Sheet1!$C$2:$C$8</c:f>
              <c:numCache>
                <c:formatCode>0.00</c:formatCode>
                <c:ptCount val="7"/>
                <c:pt idx="0">
                  <c:v>77.09</c:v>
                </c:pt>
                <c:pt idx="1">
                  <c:v>61.02</c:v>
                </c:pt>
                <c:pt idx="2">
                  <c:v>58.41</c:v>
                </c:pt>
                <c:pt idx="3">
                  <c:v>69.42</c:v>
                </c:pt>
                <c:pt idx="4">
                  <c:v>65.790000000000006</c:v>
                </c:pt>
                <c:pt idx="5">
                  <c:v>63.91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62176"/>
        <c:axId val="129372160"/>
        <c:axId val="0"/>
      </c:bar3DChart>
      <c:catAx>
        <c:axId val="129362176"/>
        <c:scaling>
          <c:orientation val="minMax"/>
        </c:scaling>
        <c:delete val="0"/>
        <c:axPos val="l"/>
        <c:majorTickMark val="out"/>
        <c:minorTickMark val="none"/>
        <c:tickLblPos val="nextTo"/>
        <c:crossAx val="129372160"/>
        <c:crosses val="autoZero"/>
        <c:auto val="1"/>
        <c:lblAlgn val="ctr"/>
        <c:lblOffset val="100"/>
        <c:noMultiLvlLbl val="0"/>
      </c:catAx>
      <c:valAx>
        <c:axId val="12937216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9362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Maurry Denecker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160#</c:v>
          </c:tx>
          <c:invertIfNegative val="0"/>
          <c:cat>
            <c:strRef>
              <c:f>Sheet1!$A$2:$A$17</c:f>
              <c:strCache>
                <c:ptCount val="16"/>
                <c:pt idx="0">
                  <c:v>160#</c:v>
                </c:pt>
                <c:pt idx="1">
                  <c:v>120#</c:v>
                </c:pt>
                <c:pt idx="2">
                  <c:v>160#</c:v>
                </c:pt>
                <c:pt idx="3">
                  <c:v>120#</c:v>
                </c:pt>
                <c:pt idx="4">
                  <c:v>160#</c:v>
                </c:pt>
                <c:pt idx="5">
                  <c:v>120#</c:v>
                </c:pt>
                <c:pt idx="6">
                  <c:v>160#</c:v>
                </c:pt>
                <c:pt idx="7">
                  <c:v>120#</c:v>
                </c:pt>
                <c:pt idx="8">
                  <c:v>160#</c:v>
                </c:pt>
                <c:pt idx="9">
                  <c:v>120#</c:v>
                </c:pt>
                <c:pt idx="10">
                  <c:v>160#</c:v>
                </c:pt>
                <c:pt idx="11">
                  <c:v>120#</c:v>
                </c:pt>
                <c:pt idx="12">
                  <c:v>160#</c:v>
                </c:pt>
                <c:pt idx="13">
                  <c:v>120#</c:v>
                </c:pt>
                <c:pt idx="14">
                  <c:v>160#</c:v>
                </c:pt>
                <c:pt idx="15">
                  <c:v>120#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147</c:v>
                </c:pt>
                <c:pt idx="2">
                  <c:v>145</c:v>
                </c:pt>
                <c:pt idx="4">
                  <c:v>145</c:v>
                </c:pt>
                <c:pt idx="6">
                  <c:v>143</c:v>
                </c:pt>
                <c:pt idx="8">
                  <c:v>148</c:v>
                </c:pt>
                <c:pt idx="10">
                  <c:v>158</c:v>
                </c:pt>
                <c:pt idx="12">
                  <c:v>156</c:v>
                </c:pt>
                <c:pt idx="14">
                  <c:v>162</c:v>
                </c:pt>
              </c:numCache>
            </c:numRef>
          </c:val>
        </c:ser>
        <c:ser>
          <c:idx val="1"/>
          <c:order val="1"/>
          <c:tx>
            <c:v>120#</c:v>
          </c:tx>
          <c:invertIfNegative val="0"/>
          <c:cat>
            <c:strRef>
              <c:f>Sheet1!$A$2:$A$17</c:f>
              <c:strCache>
                <c:ptCount val="16"/>
                <c:pt idx="0">
                  <c:v>160#</c:v>
                </c:pt>
                <c:pt idx="1">
                  <c:v>120#</c:v>
                </c:pt>
                <c:pt idx="2">
                  <c:v>160#</c:v>
                </c:pt>
                <c:pt idx="3">
                  <c:v>120#</c:v>
                </c:pt>
                <c:pt idx="4">
                  <c:v>160#</c:v>
                </c:pt>
                <c:pt idx="5">
                  <c:v>120#</c:v>
                </c:pt>
                <c:pt idx="6">
                  <c:v>160#</c:v>
                </c:pt>
                <c:pt idx="7">
                  <c:v>120#</c:v>
                </c:pt>
                <c:pt idx="8">
                  <c:v>160#</c:v>
                </c:pt>
                <c:pt idx="9">
                  <c:v>120#</c:v>
                </c:pt>
                <c:pt idx="10">
                  <c:v>160#</c:v>
                </c:pt>
                <c:pt idx="11">
                  <c:v>120#</c:v>
                </c:pt>
                <c:pt idx="12">
                  <c:v>160#</c:v>
                </c:pt>
                <c:pt idx="13">
                  <c:v>120#</c:v>
                </c:pt>
                <c:pt idx="14">
                  <c:v>160#</c:v>
                </c:pt>
                <c:pt idx="15">
                  <c:v>120#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1">
                  <c:v>147</c:v>
                </c:pt>
                <c:pt idx="3">
                  <c:v>144</c:v>
                </c:pt>
                <c:pt idx="5">
                  <c:v>147</c:v>
                </c:pt>
                <c:pt idx="7">
                  <c:v>148</c:v>
                </c:pt>
                <c:pt idx="9">
                  <c:v>145</c:v>
                </c:pt>
                <c:pt idx="11">
                  <c:v>142</c:v>
                </c:pt>
                <c:pt idx="13">
                  <c:v>144</c:v>
                </c:pt>
                <c:pt idx="15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24704"/>
        <c:axId val="136826240"/>
        <c:axId val="0"/>
      </c:bar3DChart>
      <c:catAx>
        <c:axId val="13682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826240"/>
        <c:crosses val="autoZero"/>
        <c:auto val="1"/>
        <c:lblAlgn val="ctr"/>
        <c:lblOffset val="100"/>
        <c:noMultiLvlLbl val="0"/>
      </c:catAx>
      <c:valAx>
        <c:axId val="13682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82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Hartland Farms VRT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Sheet1!$A$19:$A$20</c:f>
              <c:strCache>
                <c:ptCount val="2"/>
                <c:pt idx="0">
                  <c:v>150 AVG</c:v>
                </c:pt>
                <c:pt idx="1">
                  <c:v>VRT Avg</c:v>
                </c:pt>
              </c:strCache>
            </c:strRef>
          </c:cat>
          <c:val>
            <c:numRef>
              <c:f>Sheet1!$B$19:$B$20</c:f>
              <c:numCache>
                <c:formatCode>General</c:formatCode>
                <c:ptCount val="2"/>
                <c:pt idx="0">
                  <c:v>146</c:v>
                </c:pt>
                <c:pt idx="1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302208"/>
        <c:axId val="138303744"/>
        <c:axId val="0"/>
      </c:bar3DChart>
      <c:catAx>
        <c:axId val="13830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303744"/>
        <c:crosses val="autoZero"/>
        <c:auto val="1"/>
        <c:lblAlgn val="ctr"/>
        <c:lblOffset val="100"/>
        <c:noMultiLvlLbl val="0"/>
      </c:catAx>
      <c:valAx>
        <c:axId val="13830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0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Hartland Farms VRT Strips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Sheet1!$O$8</c:f>
              <c:strCache>
                <c:ptCount val="1"/>
                <c:pt idx="0">
                  <c:v>VRT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Sheet1!$O$9:$O$14</c:f>
              <c:numCache>
                <c:formatCode>General</c:formatCode>
                <c:ptCount val="6"/>
                <c:pt idx="0">
                  <c:v>89</c:v>
                </c:pt>
                <c:pt idx="1">
                  <c:v>157</c:v>
                </c:pt>
                <c:pt idx="2">
                  <c:v>121</c:v>
                </c:pt>
                <c:pt idx="3">
                  <c:v>141</c:v>
                </c:pt>
                <c:pt idx="4">
                  <c:v>198</c:v>
                </c:pt>
                <c:pt idx="5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Sheet1!$P$8</c:f>
              <c:strCache>
                <c:ptCount val="1"/>
                <c:pt idx="0">
                  <c:v>150#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Sheet1!$P$9:$P$14</c:f>
              <c:numCache>
                <c:formatCode>General</c:formatCode>
                <c:ptCount val="6"/>
                <c:pt idx="0">
                  <c:v>87</c:v>
                </c:pt>
                <c:pt idx="1">
                  <c:v>194</c:v>
                </c:pt>
                <c:pt idx="2">
                  <c:v>138</c:v>
                </c:pt>
                <c:pt idx="3">
                  <c:v>133</c:v>
                </c:pt>
                <c:pt idx="4">
                  <c:v>179</c:v>
                </c:pt>
                <c:pt idx="5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481856"/>
        <c:axId val="139483392"/>
        <c:axId val="0"/>
      </c:bar3DChart>
      <c:catAx>
        <c:axId val="13948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483392"/>
        <c:crosses val="autoZero"/>
        <c:auto val="1"/>
        <c:lblAlgn val="ctr"/>
        <c:lblOffset val="100"/>
        <c:noMultiLvlLbl val="0"/>
      </c:catAx>
      <c:valAx>
        <c:axId val="13948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48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Raymond &amp; </a:t>
            </a:r>
            <a:r>
              <a:rPr lang="en-US" dirty="0" err="1"/>
              <a:t>Stutzman</a:t>
            </a:r>
            <a:r>
              <a:rPr lang="en-US" dirty="0"/>
              <a:t> </a:t>
            </a:r>
            <a:r>
              <a:rPr lang="en-US" dirty="0" smtClean="0"/>
              <a:t>VRT N </a:t>
            </a:r>
            <a:r>
              <a:rPr lang="en-US" dirty="0"/>
              <a:t>Plot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3 Replacations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Sheet1!$E$1:$H$1</c:f>
              <c:strCache>
                <c:ptCount val="4"/>
                <c:pt idx="0">
                  <c:v>150#</c:v>
                </c:pt>
                <c:pt idx="1">
                  <c:v>RX</c:v>
                </c:pt>
                <c:pt idx="2">
                  <c:v>100#</c:v>
                </c:pt>
                <c:pt idx="3">
                  <c:v>200#</c:v>
                </c:pt>
              </c:strCache>
            </c:strRef>
          </c:cat>
          <c:val>
            <c:numRef>
              <c:f>Sheet1!$E$2:$H$2</c:f>
              <c:numCache>
                <c:formatCode>0.00</c:formatCode>
                <c:ptCount val="4"/>
                <c:pt idx="0">
                  <c:v>70.676666666666662</c:v>
                </c:pt>
                <c:pt idx="1">
                  <c:v>72.226666666666674</c:v>
                </c:pt>
                <c:pt idx="2">
                  <c:v>65.36333333333333</c:v>
                </c:pt>
                <c:pt idx="3">
                  <c:v>67.276666666666657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522048"/>
        <c:axId val="139523584"/>
        <c:axId val="0"/>
      </c:bar3DChart>
      <c:catAx>
        <c:axId val="139522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39523584"/>
        <c:crosses val="autoZero"/>
        <c:auto val="1"/>
        <c:lblAlgn val="ctr"/>
        <c:lblOffset val="100"/>
        <c:noMultiLvlLbl val="0"/>
      </c:catAx>
      <c:valAx>
        <c:axId val="13952358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3952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Rebottaro Farms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OPtRx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Sheet1!$B$8:$B$11</c:f>
              <c:strCache>
                <c:ptCount val="4"/>
                <c:pt idx="0">
                  <c:v>Optrx</c:v>
                </c:pt>
                <c:pt idx="1">
                  <c:v>OptRx N</c:v>
                </c:pt>
                <c:pt idx="2">
                  <c:v>Check</c:v>
                </c:pt>
                <c:pt idx="3">
                  <c:v>Check N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56.46</c:v>
                </c:pt>
              </c:numCache>
            </c:numRef>
          </c:val>
        </c:ser>
        <c:ser>
          <c:idx val="1"/>
          <c:order val="1"/>
          <c:tx>
            <c:v>28% Gal.</c:v>
          </c:tx>
          <c:invertIfNegative val="0"/>
          <c:cat>
            <c:strRef>
              <c:f>Sheet1!$B$8:$B$11</c:f>
              <c:strCache>
                <c:ptCount val="4"/>
                <c:pt idx="0">
                  <c:v>Optrx</c:v>
                </c:pt>
                <c:pt idx="1">
                  <c:v>OptRx N</c:v>
                </c:pt>
                <c:pt idx="2">
                  <c:v>Check</c:v>
                </c:pt>
                <c:pt idx="3">
                  <c:v>Check N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1">
                  <c:v>44.35</c:v>
                </c:pt>
                <c:pt idx="3">
                  <c:v>44.935000000000002</c:v>
                </c:pt>
              </c:numCache>
            </c:numRef>
          </c:val>
        </c:ser>
        <c:ser>
          <c:idx val="2"/>
          <c:order val="2"/>
          <c:tx>
            <c:v>Check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Sheet1!$B$8:$B$11</c:f>
              <c:strCache>
                <c:ptCount val="4"/>
                <c:pt idx="0">
                  <c:v>Optrx</c:v>
                </c:pt>
                <c:pt idx="1">
                  <c:v>OptRx N</c:v>
                </c:pt>
                <c:pt idx="2">
                  <c:v>Check</c:v>
                </c:pt>
                <c:pt idx="3">
                  <c:v>Check N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2">
                  <c:v>54.524999999999999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113088"/>
        <c:axId val="129135360"/>
        <c:axId val="0"/>
      </c:bar3DChart>
      <c:catAx>
        <c:axId val="12911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135360"/>
        <c:crosses val="autoZero"/>
        <c:auto val="1"/>
        <c:lblAlgn val="ctr"/>
        <c:lblOffset val="100"/>
        <c:noMultiLvlLbl val="0"/>
      </c:catAx>
      <c:valAx>
        <c:axId val="12913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11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Rebottaro Farms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OptRx</c:v>
          </c:tx>
          <c:invertIfNegative val="0"/>
          <c:cat>
            <c:strRef>
              <c:f>Sheet1!$B$2:$B$5</c:f>
              <c:strCache>
                <c:ptCount val="4"/>
                <c:pt idx="0">
                  <c:v>Optrx</c:v>
                </c:pt>
                <c:pt idx="1">
                  <c:v>Check</c:v>
                </c:pt>
                <c:pt idx="2">
                  <c:v>Check</c:v>
                </c:pt>
                <c:pt idx="3">
                  <c:v>Optrx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60.93</c:v>
                </c:pt>
                <c:pt idx="3">
                  <c:v>51.99</c:v>
                </c:pt>
              </c:numCache>
            </c:numRef>
          </c:val>
        </c:ser>
        <c:ser>
          <c:idx val="1"/>
          <c:order val="1"/>
          <c:tx>
            <c:v>Check</c:v>
          </c:tx>
          <c:invertIfNegative val="0"/>
          <c:cat>
            <c:strRef>
              <c:f>Sheet1!$B$2:$B$5</c:f>
              <c:strCache>
                <c:ptCount val="4"/>
                <c:pt idx="0">
                  <c:v>Optrx</c:v>
                </c:pt>
                <c:pt idx="1">
                  <c:v>Check</c:v>
                </c:pt>
                <c:pt idx="2">
                  <c:v>Check</c:v>
                </c:pt>
                <c:pt idx="3">
                  <c:v>Optrx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56.05</c:v>
                </c:pt>
                <c:pt idx="2">
                  <c:v>53</c:v>
                </c:pt>
              </c:numCache>
            </c:numRef>
          </c:val>
        </c:ser>
        <c:ser>
          <c:idx val="2"/>
          <c:order val="2"/>
          <c:tx>
            <c:v>Gal. 28%</c:v>
          </c:tx>
          <c:invertIfNegative val="0"/>
          <c:cat>
            <c:strRef>
              <c:f>Sheet1!$B$2:$B$5</c:f>
              <c:strCache>
                <c:ptCount val="4"/>
                <c:pt idx="0">
                  <c:v>Optrx</c:v>
                </c:pt>
                <c:pt idx="1">
                  <c:v>Check</c:v>
                </c:pt>
                <c:pt idx="2">
                  <c:v>Check</c:v>
                </c:pt>
                <c:pt idx="3">
                  <c:v>Optrx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</c:v>
                </c:pt>
                <c:pt idx="1">
                  <c:v>44.91</c:v>
                </c:pt>
                <c:pt idx="2">
                  <c:v>44.96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875904"/>
        <c:axId val="128881792"/>
        <c:axId val="0"/>
      </c:bar3DChart>
      <c:catAx>
        <c:axId val="12887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881792"/>
        <c:crosses val="autoZero"/>
        <c:auto val="1"/>
        <c:lblAlgn val="ctr"/>
        <c:lblOffset val="100"/>
        <c:noMultiLvlLbl val="0"/>
      </c:catAx>
      <c:valAx>
        <c:axId val="12888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7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Les Sieler Optrx Sudy Results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Bushels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Sheet1!$B$7:$E$7</c:f>
              <c:strCache>
                <c:ptCount val="4"/>
                <c:pt idx="0">
                  <c:v>Optrx</c:v>
                </c:pt>
                <c:pt idx="1">
                  <c:v>15 Gal</c:v>
                </c:pt>
                <c:pt idx="2">
                  <c:v>20 Gal</c:v>
                </c:pt>
                <c:pt idx="3">
                  <c:v>0 Gal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83.284999999999997</c:v>
                </c:pt>
                <c:pt idx="1">
                  <c:v>85.322500000000005</c:v>
                </c:pt>
                <c:pt idx="2">
                  <c:v>76.745000000000005</c:v>
                </c:pt>
                <c:pt idx="3">
                  <c:v>75.66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40672"/>
        <c:axId val="128942464"/>
        <c:axId val="0"/>
      </c:bar3DChart>
      <c:catAx>
        <c:axId val="12894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942464"/>
        <c:crosses val="autoZero"/>
        <c:auto val="1"/>
        <c:lblAlgn val="ctr"/>
        <c:lblOffset val="100"/>
        <c:noMultiLvlLbl val="0"/>
      </c:catAx>
      <c:valAx>
        <c:axId val="12894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4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Les Sieler Optrx Study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16185476815399E-2"/>
          <c:y val="7.407407407407407E-2"/>
          <c:w val="0.75491579177602797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Optrx</c:v>
                </c:pt>
              </c:strCache>
            </c:strRef>
          </c:tx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96.51</c:v>
                </c:pt>
                <c:pt idx="1">
                  <c:v>82.95</c:v>
                </c:pt>
                <c:pt idx="2">
                  <c:v>71.989999999999995</c:v>
                </c:pt>
                <c:pt idx="3">
                  <c:v>81.69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 Gal</c:v>
                </c:pt>
              </c:strCache>
            </c:strRef>
          </c:tx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100.43</c:v>
                </c:pt>
                <c:pt idx="1">
                  <c:v>88.12</c:v>
                </c:pt>
                <c:pt idx="2">
                  <c:v>75.91</c:v>
                </c:pt>
                <c:pt idx="3">
                  <c:v>76.83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 Gal</c:v>
                </c:pt>
              </c:strCache>
            </c:strRef>
          </c:tx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102.87</c:v>
                </c:pt>
                <c:pt idx="1">
                  <c:v>69.959999999999994</c:v>
                </c:pt>
                <c:pt idx="2">
                  <c:v>71.150000000000006</c:v>
                </c:pt>
                <c:pt idx="3">
                  <c:v>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 Gal</c:v>
                </c:pt>
              </c:strCache>
            </c:strRef>
          </c:tx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92.68</c:v>
                </c:pt>
                <c:pt idx="1">
                  <c:v>65.849999999999994</c:v>
                </c:pt>
                <c:pt idx="2">
                  <c:v>79.39</c:v>
                </c:pt>
                <c:pt idx="3">
                  <c:v>64.72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450368"/>
        <c:axId val="129451904"/>
        <c:axId val="0"/>
      </c:bar3DChart>
      <c:catAx>
        <c:axId val="129450368"/>
        <c:scaling>
          <c:orientation val="minMax"/>
        </c:scaling>
        <c:delete val="0"/>
        <c:axPos val="l"/>
        <c:majorTickMark val="out"/>
        <c:minorTickMark val="none"/>
        <c:tickLblPos val="nextTo"/>
        <c:crossAx val="129451904"/>
        <c:crosses val="autoZero"/>
        <c:auto val="1"/>
        <c:lblAlgn val="ctr"/>
        <c:lblOffset val="100"/>
        <c:noMultiLvlLbl val="0"/>
      </c:catAx>
      <c:valAx>
        <c:axId val="129451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450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</cdr:x>
      <cdr:y>0.16092</cdr:y>
    </cdr:from>
    <cdr:to>
      <cdr:x>0.86667</cdr:x>
      <cdr:y>0.39769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800600" y="1066803"/>
          <a:ext cx="3124230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170# of Actual Nh3 Applied Pre Plant with N Serve Before this Side Dress Application.</a:t>
          </a:r>
          <a:endParaRPr lang="en-US" sz="24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</cdr:x>
      <cdr:y>0.02639</cdr:y>
    </cdr:from>
    <cdr:to>
      <cdr:x>0.99</cdr:x>
      <cdr:y>0.35694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8960" y="72390"/>
          <a:ext cx="1417320" cy="906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0.75683</cdr:x>
      <cdr:y>0.18238</cdr:y>
    </cdr:from>
    <cdr:to>
      <cdr:x>0.97919</cdr:x>
      <cdr:y>0.35041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4840" y="678180"/>
          <a:ext cx="1303020" cy="624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bg1"/>
              </a:solidFill>
            </a:rPr>
            <a:t>Saved 7.34 Lbs</a:t>
          </a:r>
          <a:r>
            <a:rPr lang="en-US" sz="1200" baseline="0">
              <a:solidFill>
                <a:schemeClr val="bg1"/>
              </a:solidFill>
            </a:rPr>
            <a:t> X $.50 = $3.67 Acre</a:t>
          </a:r>
          <a:endParaRPr lang="en-US" sz="120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</cdr:x>
      <cdr:y>0.12644</cdr:y>
    </cdr:from>
    <cdr:to>
      <cdr:x>0.83333</cdr:x>
      <cdr:y>0.43678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838200"/>
          <a:ext cx="2590800" cy="205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bg1">
                  <a:lumMod val="95000"/>
                </a:schemeClr>
              </a:solidFill>
            </a:rPr>
            <a:t>Tom used Boron in his starter at planting across the whole field</a:t>
          </a:r>
          <a:endParaRPr lang="en-US" sz="28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0.15563</cdr:x>
      <cdr:y>0</cdr:y>
    </cdr:from>
    <cdr:to>
      <cdr:x>0.84019</cdr:x>
      <cdr:y>0.15545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489" y="0"/>
          <a:ext cx="3296731" cy="510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/>
            <a:t>Dave Squires Boron</a:t>
          </a:r>
          <a:r>
            <a:rPr lang="en-US" sz="2000" baseline="0"/>
            <a:t> Test Plot</a:t>
          </a:r>
          <a:endParaRPr lang="en-US" sz="2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489902A-24A0-4687-BC4D-A04D8F34A4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1B5D0B5-E2ED-47BD-85C3-65AE18C19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BEBE-9BD2-48CA-A787-4E9A7675222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D940-C03B-4213-8F0D-2B36E31E321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FF3B-75A8-403E-A257-BF2FF1775BF6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E72E-9026-4F2F-804F-3CEDA63E8F57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033D-407F-45AA-8899-27F95889A25E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167-4B8B-4A23-A99D-2F8FF256E26B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2791-DE90-4DB0-A9B3-AC32E8470930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6D8-4167-4A90-B315-A228248A364E}" type="datetime1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C5AE-DB50-4A75-A36D-7FD6A3B2872B}" type="datetime1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7292-DD5C-4737-B038-13B7C6310E5B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09-EEF3-4AD2-8EF8-BA805A86E588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756D-85E6-41DE-AEBC-5D649AE92937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69183"/>
              </p:ext>
            </p:extLst>
          </p:nvPr>
        </p:nvGraphicFramePr>
        <p:xfrm>
          <a:off x="0" y="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2" y="530225"/>
            <a:ext cx="75501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 ACRES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9215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smtClean="0"/>
              <a:t>NEAR INFRARED)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8690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5" y="30178"/>
            <a:ext cx="8915400" cy="67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1295400"/>
            <a:ext cx="119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200 ACRES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457200"/>
            <a:ext cx="188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(NEAR </a:t>
            </a:r>
            <a:r>
              <a:rPr lang="en-US" b="1" dirty="0" smtClean="0"/>
              <a:t>INFRARED)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1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501498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Optrix </a:t>
            </a:r>
            <a:r>
              <a:rPr lang="en-US" sz="2800" dirty="0" err="1" smtClean="0"/>
              <a:t>perscribed</a:t>
            </a:r>
            <a:r>
              <a:rPr lang="en-US" sz="2800" dirty="0" smtClean="0"/>
              <a:t> 35 more lbs. of N and produced 40 more bushels!</a:t>
            </a:r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299975"/>
              </p:ext>
            </p:extLst>
          </p:nvPr>
        </p:nvGraphicFramePr>
        <p:xfrm>
          <a:off x="152400" y="152400"/>
          <a:ext cx="8915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74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66606"/>
              </p:ext>
            </p:extLst>
          </p:nvPr>
        </p:nvGraphicFramePr>
        <p:xfrm>
          <a:off x="76200" y="152400"/>
          <a:ext cx="9067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92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403363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56379"/>
              </p:ext>
            </p:extLst>
          </p:nvPr>
        </p:nvGraphicFramePr>
        <p:xfrm>
          <a:off x="304800" y="3048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to Plant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Larry </a:t>
            </a:r>
            <a:r>
              <a:rPr lang="en-US" b="1" dirty="0" err="1" smtClean="0"/>
              <a:t>Ries</a:t>
            </a:r>
            <a:r>
              <a:rPr lang="en-US" b="1" dirty="0" smtClean="0"/>
              <a:t>, “I saved 6.8 Gallons per acre over Flat Rate using the OPTRIX Crop Sensors.”</a:t>
            </a:r>
          </a:p>
          <a:p>
            <a:pPr marL="0" indent="0">
              <a:buNone/>
            </a:pPr>
            <a:r>
              <a:rPr lang="en-US" b="1" dirty="0" smtClean="0"/>
              <a:t>6.8 Gallons </a:t>
            </a:r>
          </a:p>
          <a:p>
            <a:pPr marL="0" indent="0">
              <a:buNone/>
            </a:pPr>
            <a:r>
              <a:rPr lang="en-US" b="1" u="sng" dirty="0" smtClean="0"/>
              <a:t>X 10.6 </a:t>
            </a:r>
            <a:r>
              <a:rPr lang="en-US" b="1" dirty="0" smtClean="0"/>
              <a:t># per gal.</a:t>
            </a:r>
          </a:p>
          <a:p>
            <a:pPr marL="0" indent="0">
              <a:buNone/>
            </a:pPr>
            <a:r>
              <a:rPr lang="en-US" b="1" dirty="0" smtClean="0"/>
              <a:t>72.08#</a:t>
            </a:r>
          </a:p>
          <a:p>
            <a:pPr marL="0" indent="0">
              <a:buNone/>
            </a:pPr>
            <a:r>
              <a:rPr lang="en-US" b="1" u="sng" dirty="0" smtClean="0"/>
              <a:t>X28%</a:t>
            </a:r>
          </a:p>
          <a:p>
            <a:pPr marL="0" indent="0">
              <a:buNone/>
            </a:pPr>
            <a:r>
              <a:rPr lang="en-US" b="1" dirty="0" smtClean="0"/>
              <a:t>20.18# per acre</a:t>
            </a:r>
          </a:p>
          <a:p>
            <a:pPr marL="0" indent="0">
              <a:buNone/>
            </a:pPr>
            <a:r>
              <a:rPr lang="en-US" b="1" u="sng" dirty="0" smtClean="0"/>
              <a:t>X .60 </a:t>
            </a:r>
            <a:r>
              <a:rPr lang="en-US" b="1" dirty="0" smtClean="0"/>
              <a:t>Per # N</a:t>
            </a:r>
          </a:p>
          <a:p>
            <a:pPr marL="0" indent="0">
              <a:buNone/>
            </a:pPr>
            <a:r>
              <a:rPr lang="en-US" b="1" dirty="0" smtClean="0"/>
              <a:t>$12.10 per acre or </a:t>
            </a:r>
          </a:p>
          <a:p>
            <a:pPr marL="0" indent="0">
              <a:buNone/>
            </a:pPr>
            <a:r>
              <a:rPr lang="en-US" b="1" dirty="0" smtClean="0"/>
              <a:t>$12100 for all his Corn Acres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 dirty="0"/>
          </a:p>
        </p:txBody>
      </p:sp>
      <p:pic>
        <p:nvPicPr>
          <p:cNvPr id="1026" name="Picture 2" descr="F:\DCIM\.thumbnails\1344553609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973526" cy="22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3947" y="505032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and John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Tipton Michigan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61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2685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58821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29935"/>
              </p:ext>
            </p:extLst>
          </p:nvPr>
        </p:nvGraphicFramePr>
        <p:xfrm>
          <a:off x="0" y="-33403"/>
          <a:ext cx="8915400" cy="651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68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75533"/>
              </p:ext>
            </p:extLst>
          </p:nvPr>
        </p:nvGraphicFramePr>
        <p:xfrm>
          <a:off x="0" y="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2470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3186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97" y="196850"/>
            <a:ext cx="5080573" cy="64974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29200" y="6096000"/>
            <a:ext cx="76199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4263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    4700 Acres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867776" cy="51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" y="1524001"/>
            <a:ext cx="4315280" cy="524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438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 3400 Acres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43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4700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1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Potassium Base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5" y="1588129"/>
            <a:ext cx="4660900" cy="561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05" y="1600200"/>
            <a:ext cx="46640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25468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4700 Acres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519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3400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4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3656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3396"/>
            <a:ext cx="4276725" cy="466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4124" y="2350532"/>
            <a:ext cx="173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3400 Acres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35053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4700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Base Magnesium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00201"/>
            <a:ext cx="4786265" cy="46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311713" cy="47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3248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3400 Acres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4700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Base Calcium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" y="1676401"/>
            <a:ext cx="4648566" cy="50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34" y="1600200"/>
            <a:ext cx="43434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4000 Acres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43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4000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4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2012 N Plots</a:t>
            </a:r>
            <a:br>
              <a:rPr lang="en-US" dirty="0" smtClean="0"/>
            </a:br>
            <a:r>
              <a:rPr lang="en-US" dirty="0" smtClean="0"/>
              <a:t>in a Drought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Difference in Pre vs. </a:t>
            </a:r>
            <a:r>
              <a:rPr lang="en-US" dirty="0" err="1" smtClean="0"/>
              <a:t>Sidedress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Difference in NH3 vs. 28%.</a:t>
            </a:r>
          </a:p>
          <a:p>
            <a:r>
              <a:rPr lang="en-US" dirty="0" smtClean="0"/>
              <a:t>No Difference in N Serve.</a:t>
            </a:r>
          </a:p>
          <a:p>
            <a:r>
              <a:rPr lang="en-US" dirty="0" smtClean="0"/>
              <a:t>Boron worked very well in both plots.</a:t>
            </a:r>
          </a:p>
          <a:p>
            <a:r>
              <a:rPr lang="en-US" dirty="0" err="1" smtClean="0"/>
              <a:t>Inconsistant</a:t>
            </a:r>
            <a:r>
              <a:rPr lang="en-US" dirty="0" smtClean="0"/>
              <a:t> performance for RX but saved N.</a:t>
            </a:r>
          </a:p>
          <a:p>
            <a:r>
              <a:rPr lang="en-US" dirty="0" err="1" smtClean="0"/>
              <a:t>OptRx</a:t>
            </a:r>
            <a:r>
              <a:rPr lang="en-US" dirty="0" smtClean="0"/>
              <a:t> performed better in heavy soils.</a:t>
            </a:r>
          </a:p>
          <a:p>
            <a:r>
              <a:rPr lang="en-US" dirty="0" smtClean="0"/>
              <a:t>It appears that 160 lb. rate worked best.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76400"/>
            <a:ext cx="158496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2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VRT Nitrogen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Appling more N in </a:t>
            </a:r>
            <a:r>
              <a:rPr lang="en-US" dirty="0"/>
              <a:t>h</a:t>
            </a:r>
            <a:r>
              <a:rPr lang="en-US" dirty="0" smtClean="0"/>
              <a:t>igh productive areas. And less N in less productive areas. These are often built on one of these 3 models.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1490"/>
            <a:ext cx="2971800" cy="2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" y="3429000"/>
            <a:ext cx="2895600" cy="28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87" y="3421490"/>
            <a:ext cx="2821916" cy="285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670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YIELD MAP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30448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CEC MAP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9796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SOIL SURVEY MAP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913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Co-operators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/>
            <a:r>
              <a:rPr lang="en-US" sz="1400" dirty="0"/>
              <a:t>Alan Gould, Gould Farms</a:t>
            </a:r>
          </a:p>
          <a:p>
            <a:pPr algn="ctr"/>
            <a:r>
              <a:rPr lang="en-US" sz="1400" dirty="0"/>
              <a:t>Andy </a:t>
            </a:r>
            <a:r>
              <a:rPr lang="en-US" sz="1400" dirty="0" err="1"/>
              <a:t>Rebottaro</a:t>
            </a:r>
            <a:r>
              <a:rPr lang="en-US" sz="1400" dirty="0"/>
              <a:t>, </a:t>
            </a:r>
            <a:r>
              <a:rPr lang="en-US" sz="1400" dirty="0" err="1"/>
              <a:t>Rebottaro</a:t>
            </a:r>
            <a:r>
              <a:rPr lang="en-US" sz="1400" dirty="0"/>
              <a:t> </a:t>
            </a:r>
            <a:r>
              <a:rPr lang="en-US" sz="1400" dirty="0" err="1"/>
              <a:t>Farns</a:t>
            </a:r>
            <a:endParaRPr lang="en-US" sz="1400" dirty="0"/>
          </a:p>
          <a:p>
            <a:pPr algn="ctr"/>
            <a:r>
              <a:rPr lang="en-US" sz="1400" dirty="0"/>
              <a:t>Ben Carpenter, Carpenter Farms</a:t>
            </a:r>
          </a:p>
          <a:p>
            <a:pPr algn="ctr"/>
            <a:r>
              <a:rPr lang="en-US" sz="1400" dirty="0"/>
              <a:t>Blain Baker, </a:t>
            </a:r>
            <a:r>
              <a:rPr lang="en-US" sz="1400" dirty="0" err="1"/>
              <a:t>Bakerlads</a:t>
            </a:r>
            <a:r>
              <a:rPr lang="en-US" sz="1400" dirty="0"/>
              <a:t> Farm</a:t>
            </a:r>
          </a:p>
          <a:p>
            <a:pPr algn="ctr"/>
            <a:r>
              <a:rPr lang="en-US" sz="1400" dirty="0"/>
              <a:t>Carl Brown, Kitty </a:t>
            </a:r>
            <a:r>
              <a:rPr lang="en-US" sz="1400" dirty="0" err="1"/>
              <a:t>Kurtis</a:t>
            </a:r>
            <a:endParaRPr lang="en-US" sz="1400" dirty="0"/>
          </a:p>
          <a:p>
            <a:pPr algn="ctr"/>
            <a:r>
              <a:rPr lang="en-US" sz="1400" dirty="0"/>
              <a:t>Chad Hart, Hartland Farms</a:t>
            </a:r>
          </a:p>
          <a:p>
            <a:pPr algn="ctr"/>
            <a:r>
              <a:rPr lang="en-US" sz="1400" dirty="0"/>
              <a:t>Dave Squires</a:t>
            </a:r>
          </a:p>
          <a:p>
            <a:pPr algn="ctr"/>
            <a:r>
              <a:rPr lang="en-US" sz="1400" dirty="0"/>
              <a:t>Dean </a:t>
            </a:r>
            <a:r>
              <a:rPr lang="en-US" sz="1400" dirty="0" err="1"/>
              <a:t>McClenathen</a:t>
            </a:r>
            <a:endParaRPr lang="en-US" sz="1400" dirty="0"/>
          </a:p>
          <a:p>
            <a:pPr algn="ctr"/>
            <a:r>
              <a:rPr lang="en-US" sz="1400" dirty="0"/>
              <a:t>Doug Wilkin, D&amp;L Wilkin Farms</a:t>
            </a:r>
          </a:p>
          <a:p>
            <a:pPr algn="ctr"/>
            <a:r>
              <a:rPr lang="en-US" sz="1400" dirty="0"/>
              <a:t>John </a:t>
            </a:r>
            <a:r>
              <a:rPr lang="en-US" sz="1400" dirty="0" smtClean="0"/>
              <a:t>Tuckerman</a:t>
            </a:r>
            <a:endParaRPr lang="en-US" sz="1400" dirty="0"/>
          </a:p>
          <a:p>
            <a:pPr algn="ctr"/>
            <a:r>
              <a:rPr lang="en-US" sz="1400" dirty="0"/>
              <a:t>Keith and Zell </a:t>
            </a:r>
            <a:r>
              <a:rPr lang="en-US" sz="1400" dirty="0" err="1"/>
              <a:t>Eisenimann</a:t>
            </a:r>
            <a:r>
              <a:rPr lang="en-US" sz="1400" dirty="0"/>
              <a:t>, EGA</a:t>
            </a:r>
          </a:p>
          <a:p>
            <a:pPr algn="ctr"/>
            <a:r>
              <a:rPr lang="en-US" sz="1400" dirty="0"/>
              <a:t>Larry </a:t>
            </a:r>
            <a:r>
              <a:rPr lang="en-US" sz="1400" dirty="0" err="1"/>
              <a:t>Ries</a:t>
            </a:r>
            <a:r>
              <a:rPr lang="en-US" sz="1400" dirty="0"/>
              <a:t>, N L Farms</a:t>
            </a:r>
          </a:p>
          <a:p>
            <a:pPr algn="ctr"/>
            <a:r>
              <a:rPr lang="en-US" sz="1400" dirty="0"/>
              <a:t>Les </a:t>
            </a:r>
            <a:r>
              <a:rPr lang="en-US" sz="1400" dirty="0" err="1"/>
              <a:t>Sieler</a:t>
            </a:r>
            <a:r>
              <a:rPr lang="en-US" sz="1400" dirty="0"/>
              <a:t>, Hope and a Prayer Farms</a:t>
            </a:r>
          </a:p>
          <a:p>
            <a:pPr algn="ctr"/>
            <a:r>
              <a:rPr lang="en-US" sz="1400" dirty="0"/>
              <a:t>Maurice </a:t>
            </a:r>
            <a:r>
              <a:rPr lang="en-US" sz="1400" dirty="0" err="1"/>
              <a:t>Denecker</a:t>
            </a:r>
            <a:endParaRPr lang="en-US" sz="1400" dirty="0"/>
          </a:p>
          <a:p>
            <a:pPr algn="ctr"/>
            <a:r>
              <a:rPr lang="en-US" sz="1400" dirty="0"/>
              <a:t>Rick </a:t>
            </a:r>
            <a:r>
              <a:rPr lang="en-US" sz="1400" dirty="0" err="1"/>
              <a:t>Ries</a:t>
            </a:r>
            <a:r>
              <a:rPr lang="en-US" sz="1400" dirty="0"/>
              <a:t>, </a:t>
            </a:r>
            <a:r>
              <a:rPr lang="en-US" sz="1400" dirty="0" err="1"/>
              <a:t>Ries</a:t>
            </a:r>
            <a:r>
              <a:rPr lang="en-US" sz="1400" dirty="0"/>
              <a:t> Family Farms</a:t>
            </a:r>
          </a:p>
          <a:p>
            <a:pPr algn="ctr"/>
            <a:r>
              <a:rPr lang="en-US" sz="1400" dirty="0"/>
              <a:t>Robert Goetz</a:t>
            </a:r>
          </a:p>
          <a:p>
            <a:pPr algn="ctr"/>
            <a:r>
              <a:rPr lang="en-US" sz="1400" dirty="0"/>
              <a:t>Scott Conrad</a:t>
            </a:r>
          </a:p>
          <a:p>
            <a:pPr algn="ctr"/>
            <a:r>
              <a:rPr lang="en-US" sz="1400" dirty="0"/>
              <a:t>Tim </a:t>
            </a:r>
            <a:r>
              <a:rPr lang="en-US" sz="1400" dirty="0" err="1"/>
              <a:t>Stutzman</a:t>
            </a:r>
            <a:r>
              <a:rPr lang="en-US" sz="1400" dirty="0"/>
              <a:t>, Raymond and </a:t>
            </a:r>
            <a:r>
              <a:rPr lang="en-US" sz="1400" dirty="0" err="1"/>
              <a:t>Stutzman</a:t>
            </a:r>
            <a:endParaRPr lang="en-US" sz="1400" dirty="0"/>
          </a:p>
          <a:p>
            <a:pPr algn="ctr"/>
            <a:r>
              <a:rPr lang="en-US" sz="1400" dirty="0"/>
              <a:t>Tom Scharer, Scharer Farms</a:t>
            </a:r>
          </a:p>
          <a:p>
            <a:pPr algn="ctr"/>
            <a:r>
              <a:rPr lang="en-US" sz="1400" dirty="0"/>
              <a:t>Troy </a:t>
            </a:r>
            <a:r>
              <a:rPr lang="en-US" sz="1400" dirty="0" err="1"/>
              <a:t>VanDenbushe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Bill Copeland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9609" y="2819400"/>
            <a:ext cx="841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www.useprecisionag.com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85392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34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9423"/>
            <a:ext cx="4057740" cy="38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9527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30729"/>
            <a:ext cx="3048000" cy="30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6" y="92191"/>
            <a:ext cx="3546609" cy="32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8350" y="292292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INFRARED PHOTO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447" y="29358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COLOR PHOTO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3327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 ELEVATION MAP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031839"/>
            <a:ext cx="2028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YIELD MAP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34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17"/>
            <a:ext cx="8382000" cy="624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3077" y="29278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SATILLITE PHOTO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RX MAP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41006" y="59758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APPLIED MAP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43179" y="586740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YIELD MAP</a:t>
            </a:r>
          </a:p>
        </p:txBody>
      </p:sp>
    </p:spTree>
    <p:extLst>
      <p:ext uri="{BB962C8B-B14F-4D97-AF65-F5344CB8AC3E}">
        <p14:creationId xmlns:p14="http://schemas.microsoft.com/office/powerpoint/2010/main" val="1203606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632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684657"/>
              </p:ext>
            </p:extLst>
          </p:nvPr>
        </p:nvGraphicFramePr>
        <p:xfrm>
          <a:off x="152400" y="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45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25227"/>
              </p:ext>
            </p:extLst>
          </p:nvPr>
        </p:nvGraphicFramePr>
        <p:xfrm>
          <a:off x="23446" y="0"/>
          <a:ext cx="91205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for VRT Nitrogen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technology to judge crop health and apply to crop needs at the time of application.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2" y="2858632"/>
            <a:ext cx="2362200" cy="288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81" y="2895599"/>
            <a:ext cx="4522020" cy="28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17938</TotalTime>
  <Words>585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VRT Nitrogen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Generation for VRT Nitrogen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VRT to Plant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Phosphorous</vt:lpstr>
      <vt:lpstr>% Potassium Base</vt:lpstr>
      <vt:lpstr>pH</vt:lpstr>
      <vt:lpstr>% Base Magnesium</vt:lpstr>
      <vt:lpstr>% Base Calcium</vt:lpstr>
      <vt:lpstr>Summary of 2012 N Plots in a Drought Year</vt:lpstr>
      <vt:lpstr>Thank You Co-operators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Network Plot Data</dc:title>
  <dc:creator>I7 Vaio</dc:creator>
  <cp:lastModifiedBy>I7 Vaio</cp:lastModifiedBy>
  <cp:revision>100</cp:revision>
  <cp:lastPrinted>2012-12-10T14:28:26Z</cp:lastPrinted>
  <dcterms:created xsi:type="dcterms:W3CDTF">2012-11-24T13:55:06Z</dcterms:created>
  <dcterms:modified xsi:type="dcterms:W3CDTF">2013-02-28T11:15:43Z</dcterms:modified>
</cp:coreProperties>
</file>